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10"/>
  </p:notesMasterIdLst>
  <p:sldIdLst>
    <p:sldId id="256" r:id="rId2"/>
    <p:sldId id="262" r:id="rId3"/>
    <p:sldId id="259" r:id="rId4"/>
    <p:sldId id="260" r:id="rId5"/>
    <p:sldId id="261" r:id="rId6"/>
    <p:sldId id="257" r:id="rId7"/>
    <p:sldId id="258" r:id="rId8"/>
    <p:sldId id="266" r:id="rId9"/>
  </p:sldIdLst>
  <p:sldSz cx="12192000" cy="68580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64362" autoAdjust="0"/>
  </p:normalViewPr>
  <p:slideViewPr>
    <p:cSldViewPr snapToGrid="0">
      <p:cViewPr varScale="1">
        <p:scale>
          <a:sx n="72" d="100"/>
          <a:sy n="72" d="100"/>
        </p:scale>
        <p:origin x="1098" y="66"/>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6" d="100"/>
          <a:sy n="66" d="100"/>
        </p:scale>
        <p:origin x="-3101" y="-82"/>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7FF47C8A-026B-48E3-9B9A-22B6EEC59E8C}" type="datetimeFigureOut">
              <a:rPr lang="en-US" smtClean="0"/>
              <a:t>6/26/2013</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57087B30-9F84-49C0-9048-FCC2CFF59C34}" type="slidenum">
              <a:rPr lang="en-US" smtClean="0"/>
              <a:t>‹#›</a:t>
            </a:fld>
            <a:endParaRPr lang="en-US"/>
          </a:p>
        </p:txBody>
      </p:sp>
    </p:spTree>
    <p:extLst>
      <p:ext uri="{BB962C8B-B14F-4D97-AF65-F5344CB8AC3E}">
        <p14:creationId xmlns:p14="http://schemas.microsoft.com/office/powerpoint/2010/main" val="282672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nferences.tdl.org/TCD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vireoetd.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t>1</a:t>
            </a:fld>
            <a:endParaRPr lang="en-US"/>
          </a:p>
        </p:txBody>
      </p:sp>
    </p:spTree>
    <p:extLst>
      <p:ext uri="{BB962C8B-B14F-4D97-AF65-F5344CB8AC3E}">
        <p14:creationId xmlns:p14="http://schemas.microsoft.com/office/powerpoint/2010/main" val="281071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t>2</a:t>
            </a:fld>
            <a:endParaRPr lang="en-US"/>
          </a:p>
        </p:txBody>
      </p:sp>
    </p:spTree>
    <p:extLst>
      <p:ext uri="{BB962C8B-B14F-4D97-AF65-F5344CB8AC3E}">
        <p14:creationId xmlns:p14="http://schemas.microsoft.com/office/powerpoint/2010/main" val="208718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t>
            </a:r>
            <a:r>
              <a:rPr lang="en-US" baseline="0" dirty="0" smtClean="0"/>
              <a:t>weeks </a:t>
            </a:r>
            <a:r>
              <a:rPr lang="en-US" baseline="0" dirty="0" smtClean="0"/>
              <a:t>since I’ve been at TDL I’ve learned much about the strengths most notably the talented and dedicated staff.  I met with each of them at existing regular one-on-one meetings with Ryan.  They shared concerns about infrastructure and the current project load.  They expressed a shared vision for how to manage and improve infrastructure and a desire to experiment and push the technical boundaries of TDL.  The group is planning work to ensure the continued success of existing services such as upgrades to Vireo; expanding </a:t>
            </a:r>
            <a:r>
              <a:rPr lang="en-US" baseline="0" dirty="0" err="1" smtClean="0"/>
              <a:t>DSpace</a:t>
            </a:r>
            <a:r>
              <a:rPr lang="en-US" baseline="0" dirty="0" smtClean="0"/>
              <a:t> service; and growing the annual Texas Conference on Digital Libraries.</a:t>
            </a:r>
            <a:endParaRPr lang="en-US" dirty="0" smtClean="0"/>
          </a:p>
          <a:p>
            <a:endParaRPr lang="en-US" dirty="0" smtClean="0"/>
          </a:p>
          <a:p>
            <a:r>
              <a:rPr lang="en-US" dirty="0" smtClean="0"/>
              <a:t>Our</a:t>
            </a:r>
            <a:r>
              <a:rPr lang="en-US" baseline="0" dirty="0" smtClean="0"/>
              <a:t> greatest asset is you, our members.  The work we can accomplish together offers us all the most promising opportunities.  This will include investigating and implementing new solutions for open access to streaming media; participation in national and global communities; more strategic planning to ensure growth and sustainability of core services and more thoughtful and better coordinated experimentation with newer technologies.</a:t>
            </a:r>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7817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Sustainability</a:t>
            </a:r>
          </a:p>
          <a:p>
            <a:r>
              <a:rPr lang="en-US" baseline="0" dirty="0" smtClean="0"/>
              <a:t>We have about a 48 month period of relative solvency under the current membership structure.</a:t>
            </a:r>
          </a:p>
          <a:p>
            <a:endParaRPr lang="en-US" baseline="0" dirty="0" smtClean="0"/>
          </a:p>
          <a:p>
            <a:r>
              <a:rPr lang="en-US" dirty="0" smtClean="0"/>
              <a:t>Tec</a:t>
            </a:r>
            <a:r>
              <a:rPr lang="en-US" baseline="0" dirty="0" smtClean="0"/>
              <a:t>hnical Debt</a:t>
            </a:r>
            <a:endParaRPr lang="en-US" dirty="0" smtClean="0"/>
          </a:p>
          <a:p>
            <a:r>
              <a:rPr lang="en-US" dirty="0" smtClean="0"/>
              <a:t>Over</a:t>
            </a:r>
            <a:r>
              <a:rPr lang="en-US" baseline="0" dirty="0" smtClean="0"/>
              <a:t> the last couple of weeks, I have the opportunity to talk with TDL staff to get a clearer picture of what needs immediate attention. Our greatest priority over the summer will be to address our technical debt.  These are projects that have gone fallow or were never initiated, as well as opportunities we may have missed due to efforts to keep current services running well.  Technical debt quickly translates into fiscal debt when services or their components are made unnecessarily redundant and/or it’s not possible to recognize and experiment with newer services and tools that might yield a greater return on your investment.  (Maverick model worked well in beginning now eager to self-organize.)</a:t>
            </a:r>
          </a:p>
          <a:p>
            <a:endParaRPr lang="en-US" baseline="0" dirty="0" smtClean="0"/>
          </a:p>
          <a:p>
            <a:r>
              <a:rPr lang="en-US" baseline="0" dirty="0" smtClean="0"/>
              <a:t>Organization and Staffing</a:t>
            </a:r>
          </a:p>
          <a:p>
            <a:r>
              <a:rPr lang="en-US" baseline="0" dirty="0" smtClean="0"/>
              <a:t>We are eager to organize ourselves and impose more structure so that we can manage our work more efficiently and communicate our productivity more effectively.  We have a couple of staff vacancies and are assessing those needs so we can recruit the best people to help move us forward. </a:t>
            </a:r>
          </a:p>
          <a:p>
            <a:endParaRPr lang="en-US" baseline="0" dirty="0" smtClean="0"/>
          </a:p>
          <a:p>
            <a:r>
              <a:rPr lang="en-US" baseline="0" dirty="0" smtClean="0"/>
              <a:t>Communications</a:t>
            </a:r>
          </a:p>
          <a:p>
            <a:r>
              <a:rPr lang="en-US" baseline="0" dirty="0" smtClean="0"/>
              <a:t>We need to improve the graphic and technical brand so we communicate under a consistent look and feel..  We also need to promote greater transparency to our members about our work with you, successful projects and the not so successful endeavors.</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249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Planning  (to build</a:t>
            </a:r>
            <a:r>
              <a:rPr lang="en-US" baseline="0" dirty="0" smtClean="0"/>
              <a:t> on higher level strategic vision of the governing board.  See website.)</a:t>
            </a:r>
            <a:endParaRPr lang="en-US" dirty="0" smtClean="0"/>
          </a:p>
          <a:p>
            <a:r>
              <a:rPr lang="en-US" dirty="0" smtClean="0"/>
              <a:t>We’ve</a:t>
            </a:r>
            <a:r>
              <a:rPr lang="en-US" baseline="0" dirty="0" smtClean="0"/>
              <a:t> recently embarked on two tracks of strategic planning.  One centered on outreach which will include polishing our cosmetic look on our website and other interfaces; beefing up our social media strategy; and improving our print publications.  We are also planning new outreach activities to governing and member boards and are planning new events and event marketing including more OA week events.  We want to work with you to identify areas for training.  (Amazon example) Advanced </a:t>
            </a:r>
            <a:r>
              <a:rPr lang="en-US" baseline="0" dirty="0" err="1" smtClean="0"/>
              <a:t>DSpace</a:t>
            </a:r>
            <a:r>
              <a:rPr lang="en-US" baseline="0" dirty="0" smtClean="0"/>
              <a:t> training after 3.0 upgrade. We will lead strategic initiatives as defined by the governing board. (Examples?) We also will document and communicate a membership drive roadmap.</a:t>
            </a:r>
          </a:p>
          <a:p>
            <a:endParaRPr lang="en-US" baseline="0" dirty="0" smtClean="0"/>
          </a:p>
          <a:p>
            <a:r>
              <a:rPr lang="en-US" baseline="0" dirty="0" smtClean="0"/>
              <a:t>The second track of the strategic planning will address the Technical Debt.  Using the mission and guiding principles we develop in our outreach planning, we will prioritize work needed to streamline and document our technical work.  Outcomes should include improved service and greater transparency to our members.</a:t>
            </a:r>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3357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TDL Conference Committee</a:t>
            </a:r>
          </a:p>
          <a:p>
            <a:r>
              <a:rPr lang="en-US" dirty="0" smtClean="0"/>
              <a:t>The TDL Conference Committee is appointed by the Governing Board and is responsible for planning the annual </a:t>
            </a:r>
            <a:r>
              <a:rPr lang="en-US" dirty="0" smtClean="0">
                <a:hlinkClick r:id="rId3"/>
              </a:rPr>
              <a:t>Texas Conference on Digital Libraries</a:t>
            </a:r>
            <a:r>
              <a:rPr lang="en-US" dirty="0" smtClean="0"/>
              <a:t>.</a:t>
            </a:r>
          </a:p>
          <a:p>
            <a:r>
              <a:rPr lang="en-US" dirty="0" smtClean="0"/>
              <a:t>The committee for TCDL 2014 consists of:</a:t>
            </a:r>
          </a:p>
          <a:p>
            <a:r>
              <a:rPr lang="en-US" b="1" dirty="0" smtClean="0"/>
              <a:t>Chair:</a:t>
            </a:r>
            <a:r>
              <a:rPr lang="en-US" dirty="0" smtClean="0"/>
              <a:t> Billie Peterson-Lugo (Baylor University)</a:t>
            </a:r>
          </a:p>
          <a:p>
            <a:r>
              <a:rPr lang="en-US" b="1" dirty="0" smtClean="0"/>
              <a:t>Vice-Chair:</a:t>
            </a:r>
            <a:r>
              <a:rPr lang="en-US" dirty="0" smtClean="0"/>
              <a:t> Elizabeth </a:t>
            </a:r>
            <a:r>
              <a:rPr lang="en-US" dirty="0" err="1" smtClean="0"/>
              <a:t>Gushee</a:t>
            </a:r>
            <a:r>
              <a:rPr lang="en-US" dirty="0" smtClean="0"/>
              <a:t> (Harry Ransom Humanities Research Center, UT Austin)</a:t>
            </a:r>
          </a:p>
          <a:p>
            <a:r>
              <a:rPr lang="en-US" dirty="0" smtClean="0"/>
              <a:t>Jim Brewer (Texas Tech)</a:t>
            </a:r>
          </a:p>
          <a:p>
            <a:r>
              <a:rPr lang="en-US" dirty="0" smtClean="0"/>
              <a:t>Cameron Kainerstorfer (UT Southwestern Medical Center)</a:t>
            </a:r>
          </a:p>
          <a:p>
            <a:r>
              <a:rPr lang="en-US" dirty="0" err="1" smtClean="0"/>
              <a:t>Nerissa</a:t>
            </a:r>
            <a:r>
              <a:rPr lang="en-US" dirty="0" smtClean="0"/>
              <a:t> Lindsay (Texas A&amp;M International University)</a:t>
            </a:r>
          </a:p>
          <a:p>
            <a:r>
              <a:rPr lang="en-US" dirty="0" smtClean="0"/>
              <a:t>Rachel Vacek (University of Houston)</a:t>
            </a:r>
          </a:p>
          <a:p>
            <a:r>
              <a:rPr lang="en-US" dirty="0" smtClean="0"/>
              <a:t>Kristi Park (Texas Digital Library)</a:t>
            </a:r>
          </a:p>
          <a:p>
            <a:endParaRPr lang="en-US" dirty="0" smtClean="0"/>
          </a:p>
          <a:p>
            <a:r>
              <a:rPr lang="en-US" b="1" dirty="0" smtClean="0">
                <a:hlinkClick r:id="rId4"/>
              </a:rPr>
              <a:t>Vireo Users Group</a:t>
            </a:r>
            <a:endParaRPr lang="en-US" b="1" dirty="0" smtClean="0"/>
          </a:p>
          <a:p>
            <a:r>
              <a:rPr lang="en-US" dirty="0" smtClean="0"/>
              <a:t>The Vireo Users Group gathers and prioritizes constituent needs to guide TDL on future development of the Vireo ETD submission and management software. It also provides avenues for the exchange of information about Vireo use and development.</a:t>
            </a:r>
          </a:p>
          <a:p>
            <a:r>
              <a:rPr lang="en-US" b="1" dirty="0" smtClean="0"/>
              <a:t>Co-Chairs:</a:t>
            </a:r>
            <a:r>
              <a:rPr lang="en-US" dirty="0" smtClean="0"/>
              <a:t> Laura Hammons (Texas A&amp;M University) and Stephanie Larrison (Texas State University)</a:t>
            </a:r>
          </a:p>
          <a:p>
            <a:r>
              <a:rPr lang="en-US" b="1" dirty="0" smtClean="0"/>
              <a:t>New URL for the VUG</a:t>
            </a:r>
            <a:r>
              <a:rPr lang="en-US" b="1" baseline="0" dirty="0" smtClean="0"/>
              <a:t> website: http://vireoetd.org/ </a:t>
            </a:r>
            <a:endParaRPr lang="en-US" b="1" dirty="0" smtClean="0"/>
          </a:p>
          <a:p>
            <a:endParaRPr lang="en-US" dirty="0" smtClean="0"/>
          </a:p>
          <a:p>
            <a:r>
              <a:rPr lang="en-US" b="1" dirty="0" smtClean="0"/>
              <a:t>TDL Metadata Community</a:t>
            </a:r>
          </a:p>
          <a:p>
            <a:r>
              <a:rPr lang="en-US" dirty="0" smtClean="0"/>
              <a:t>The TDL Metadata Community re-formed in the summer of 2013 to provide a forum for mutual support and discussion around metadata issues.</a:t>
            </a:r>
          </a:p>
          <a:p>
            <a:r>
              <a:rPr lang="en-US" b="1" dirty="0" smtClean="0"/>
              <a:t>Chair:</a:t>
            </a:r>
            <a:r>
              <a:rPr lang="en-US" dirty="0" smtClean="0"/>
              <a:t> Sarah </a:t>
            </a:r>
            <a:r>
              <a:rPr lang="en-US" dirty="0" err="1" smtClean="0"/>
              <a:t>Potvin</a:t>
            </a:r>
            <a:r>
              <a:rPr lang="en-US" dirty="0" smtClean="0"/>
              <a:t>, Texas A&amp;M University</a:t>
            </a:r>
          </a:p>
          <a:p>
            <a:endParaRPr lang="en-US" dirty="0" smtClean="0"/>
          </a:p>
          <a:p>
            <a:r>
              <a:rPr lang="en-US" b="1" dirty="0" smtClean="0"/>
              <a:t>TDL Awards Committee</a:t>
            </a:r>
          </a:p>
          <a:p>
            <a:r>
              <a:rPr lang="en-US" dirty="0" smtClean="0"/>
              <a:t>The TDL Awards Committee is appointed by the Governing Board to recognize outstanding work in digital libraries at academic institutions throughout Texas.</a:t>
            </a:r>
          </a:p>
          <a:p>
            <a:r>
              <a:rPr lang="en-US" b="1" dirty="0" smtClean="0"/>
              <a:t>Chair:</a:t>
            </a:r>
            <a:r>
              <a:rPr lang="en-US" dirty="0" smtClean="0"/>
              <a:t> Michele Reilly (University of Houston)</a:t>
            </a:r>
          </a:p>
          <a:p>
            <a:r>
              <a:rPr lang="en-US" b="1" dirty="0" smtClean="0"/>
              <a:t>Board sponsor:</a:t>
            </a:r>
            <a:r>
              <a:rPr lang="en-US" dirty="0" smtClean="0"/>
              <a:t> Douglas Ferrier (Texas A&amp;M International University)</a:t>
            </a:r>
          </a:p>
          <a:p>
            <a:r>
              <a:rPr lang="en-US" dirty="0" smtClean="0"/>
              <a:t>Shelley Barba (Texas Tech University)</a:t>
            </a:r>
          </a:p>
          <a:p>
            <a:r>
              <a:rPr lang="en-US" dirty="0" smtClean="0"/>
              <a:t>Cindy Boeke (Southern Methodist University)</a:t>
            </a:r>
          </a:p>
          <a:p>
            <a:r>
              <a:rPr lang="en-US" dirty="0" smtClean="0"/>
              <a:t>Susan Elkins (Angelo State University)</a:t>
            </a:r>
          </a:p>
          <a:p>
            <a:r>
              <a:rPr lang="en-US" dirty="0" smtClean="0"/>
              <a:t>Kate Krause (Houston Academy of Medicine – Texas Medical Center Library)</a:t>
            </a:r>
          </a:p>
          <a:p>
            <a:r>
              <a:rPr lang="en-US" dirty="0" smtClean="0"/>
              <a:t>Stephanie Larrison (Texas State University)</a:t>
            </a:r>
          </a:p>
          <a:p>
            <a:r>
              <a:rPr lang="en-US" dirty="0" smtClean="0"/>
              <a:t>Darryl Stuhr (Baylor University)</a:t>
            </a:r>
          </a:p>
          <a:p>
            <a:r>
              <a:rPr lang="en-US" dirty="0" smtClean="0"/>
              <a:t>Kristi Park (Texas Digital Library)</a:t>
            </a:r>
          </a:p>
          <a:p>
            <a:endParaRPr lang="en-US" dirty="0" smtClean="0"/>
          </a:p>
          <a:p>
            <a:r>
              <a:rPr lang="en-US" b="1" baseline="0" dirty="0" smtClean="0"/>
              <a:t>TD DPN Group</a:t>
            </a:r>
          </a:p>
          <a:p>
            <a:r>
              <a:rPr lang="en-US" baseline="0" dirty="0" smtClean="0"/>
              <a:t>Ladd Hanson: Chair</a:t>
            </a:r>
          </a:p>
          <a:p>
            <a:r>
              <a:rPr lang="en-US" baseline="0" dirty="0" smtClean="0"/>
              <a:t>Mike Bolton (TAMU)</a:t>
            </a:r>
          </a:p>
          <a:p>
            <a:r>
              <a:rPr lang="en-US" baseline="0" dirty="0" smtClean="0"/>
              <a:t>Heidi Winkler (Texas Tech)</a:t>
            </a:r>
          </a:p>
          <a:p>
            <a:r>
              <a:rPr lang="en-US" baseline="0" dirty="0" smtClean="0"/>
              <a:t>Dan Galewsky (TDL)</a:t>
            </a:r>
          </a:p>
          <a:p>
            <a:endParaRPr lang="en-US" b="1" baseline="0" dirty="0" smtClean="0">
              <a:hlinkClick r:id="rId4"/>
            </a:endParaRPr>
          </a:p>
          <a:p>
            <a:endParaRPr lang="en-US" b="1"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7087B30-9F84-49C0-9048-FCC2CFF59C34}" type="slidenum">
              <a:rPr lang="en-US" smtClean="0"/>
              <a:t>6</a:t>
            </a:fld>
            <a:endParaRPr lang="en-US"/>
          </a:p>
        </p:txBody>
      </p:sp>
    </p:spTree>
    <p:extLst>
      <p:ext uri="{BB962C8B-B14F-4D97-AF65-F5344CB8AC3E}">
        <p14:creationId xmlns:p14="http://schemas.microsoft.com/office/powerpoint/2010/main" val="94945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87B30-9F84-49C0-9048-FCC2CFF59C34}" type="slidenum">
              <a:rPr lang="en-US" smtClean="0"/>
              <a:t>7</a:t>
            </a:fld>
            <a:endParaRPr lang="en-US"/>
          </a:p>
        </p:txBody>
      </p:sp>
    </p:spTree>
    <p:extLst>
      <p:ext uri="{BB962C8B-B14F-4D97-AF65-F5344CB8AC3E}">
        <p14:creationId xmlns:p14="http://schemas.microsoft.com/office/powerpoint/2010/main" val="2707794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409035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057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82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8667069" y="5663937"/>
            <a:ext cx="2695575" cy="609600"/>
          </a:xfrm>
          <a:prstGeom prst="rect">
            <a:avLst/>
          </a:prstGeom>
          <a:effectLst/>
        </p:spPr>
      </p:pic>
    </p:spTree>
    <p:extLst>
      <p:ext uri="{BB962C8B-B14F-4D97-AF65-F5344CB8AC3E}">
        <p14:creationId xmlns:p14="http://schemas.microsoft.com/office/powerpoint/2010/main" val="208760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1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565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427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6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6/26/2013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453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6/26/2013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629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516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6/26/2013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8210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TDL Forum</a:t>
            </a:r>
            <a:endParaRPr lang="en-US" dirty="0"/>
          </a:p>
        </p:txBody>
      </p:sp>
      <p:sp>
        <p:nvSpPr>
          <p:cNvPr id="3" name="Subtitle 2"/>
          <p:cNvSpPr>
            <a:spLocks noGrp="1"/>
          </p:cNvSpPr>
          <p:nvPr>
            <p:ph type="subTitle" idx="1"/>
          </p:nvPr>
        </p:nvSpPr>
        <p:spPr/>
        <p:txBody>
          <a:bodyPr>
            <a:normAutofit/>
          </a:bodyPr>
          <a:lstStyle/>
          <a:p>
            <a:r>
              <a:rPr lang="en-US" dirty="0" smtClean="0"/>
              <a:t>June 26, 2013</a:t>
            </a:r>
          </a:p>
        </p:txBody>
      </p:sp>
      <p:sp>
        <p:nvSpPr>
          <p:cNvPr id="4" name="TextBox 3"/>
          <p:cNvSpPr txBox="1"/>
          <p:nvPr/>
        </p:nvSpPr>
        <p:spPr>
          <a:xfrm>
            <a:off x="3824577" y="4455621"/>
            <a:ext cx="7331103" cy="984885"/>
          </a:xfrm>
          <a:prstGeom prst="rect">
            <a:avLst/>
          </a:prstGeom>
          <a:noFill/>
        </p:spPr>
        <p:txBody>
          <a:bodyPr wrap="square" rtlCol="0">
            <a:spAutoFit/>
          </a:bodyPr>
          <a:lstStyle/>
          <a:p>
            <a:pPr algn="r"/>
            <a:r>
              <a:rPr lang="en-US" sz="2000" dirty="0" smtClean="0">
                <a:latin typeface="+mj-lt"/>
              </a:rPr>
              <a:t>DEBRA HANKEN KURTZ, Executive </a:t>
            </a:r>
            <a:r>
              <a:rPr lang="en-US" sz="2000" dirty="0">
                <a:latin typeface="+mj-lt"/>
              </a:rPr>
              <a:t>Director</a:t>
            </a:r>
          </a:p>
          <a:p>
            <a:pPr algn="r"/>
            <a:r>
              <a:rPr lang="en-US" sz="2000" dirty="0" smtClean="0">
                <a:latin typeface="+mj-lt"/>
              </a:rPr>
              <a:t>KRISTI PARK, </a:t>
            </a:r>
            <a:r>
              <a:rPr lang="en-US" sz="2000" dirty="0">
                <a:latin typeface="+mj-lt"/>
              </a:rPr>
              <a:t>Program </a:t>
            </a:r>
            <a:r>
              <a:rPr lang="en-US" sz="2000" dirty="0" smtClean="0">
                <a:latin typeface="+mj-lt"/>
              </a:rPr>
              <a:t>Coordinator</a:t>
            </a:r>
            <a:endParaRPr lang="en-US" sz="2000" dirty="0">
              <a:latin typeface="+mj-lt"/>
            </a:endParaRPr>
          </a:p>
          <a:p>
            <a:endParaRPr lang="en-US" dirty="0"/>
          </a:p>
        </p:txBody>
      </p:sp>
    </p:spTree>
    <p:extLst>
      <p:ext uri="{BB962C8B-B14F-4D97-AF65-F5344CB8AC3E}">
        <p14:creationId xmlns:p14="http://schemas.microsoft.com/office/powerpoint/2010/main" val="2919394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 - Welcome and introductions</a:t>
            </a:r>
          </a:p>
          <a:p>
            <a:r>
              <a:rPr lang="en-US" dirty="0" smtClean="0"/>
              <a:t> - Observations: TDL’s Strengths and Challenges (Debra)</a:t>
            </a:r>
          </a:p>
          <a:p>
            <a:r>
              <a:rPr lang="en-US" dirty="0" smtClean="0"/>
              <a:t> - Looking Forward (Debra)</a:t>
            </a:r>
          </a:p>
          <a:p>
            <a:r>
              <a:rPr lang="en-US" dirty="0" smtClean="0"/>
              <a:t> - Groups and Committees Updates (Kristi)</a:t>
            </a:r>
          </a:p>
          <a:p>
            <a:r>
              <a:rPr lang="en-US" dirty="0" smtClean="0"/>
              <a:t> - Upcoming travel (Kristi)</a:t>
            </a:r>
          </a:p>
          <a:p>
            <a:r>
              <a:rPr lang="en-US" dirty="0" smtClean="0"/>
              <a:t> - Q&amp;A</a:t>
            </a:r>
            <a:endParaRPr lang="en-US" dirty="0"/>
          </a:p>
        </p:txBody>
      </p:sp>
    </p:spTree>
    <p:extLst>
      <p:ext uri="{BB962C8B-B14F-4D97-AF65-F5344CB8AC3E}">
        <p14:creationId xmlns:p14="http://schemas.microsoft.com/office/powerpoint/2010/main" val="250339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pic>
        <p:nvPicPr>
          <p:cNvPr id="4" name="Content Placeholder 3"/>
          <p:cNvPicPr>
            <a:picLocks noGrp="1" noChangeAspect="1"/>
          </p:cNvPicPr>
          <p:nvPr>
            <p:ph idx="1"/>
          </p:nvPr>
        </p:nvPicPr>
        <p:blipFill>
          <a:blip r:embed="rId3"/>
          <a:stretch>
            <a:fillRect/>
          </a:stretch>
        </p:blipFill>
        <p:spPr>
          <a:xfrm>
            <a:off x="5078412" y="108181"/>
            <a:ext cx="3339077" cy="5463944"/>
          </a:xfrm>
          <a:prstGeom prst="rect">
            <a:avLst/>
          </a:prstGeom>
        </p:spPr>
      </p:pic>
      <p:pic>
        <p:nvPicPr>
          <p:cNvPr id="7" name="Picture 6"/>
          <p:cNvPicPr>
            <a:picLocks noChangeAspect="1"/>
          </p:cNvPicPr>
          <p:nvPr/>
        </p:nvPicPr>
        <p:blipFill>
          <a:blip r:embed="rId4"/>
          <a:stretch>
            <a:fillRect/>
          </a:stretch>
        </p:blipFill>
        <p:spPr>
          <a:xfrm>
            <a:off x="5483203" y="5593384"/>
            <a:ext cx="2828925" cy="314325"/>
          </a:xfrm>
          <a:prstGeom prst="rect">
            <a:avLst/>
          </a:prstGeom>
        </p:spPr>
      </p:pic>
    </p:spTree>
    <p:extLst>
      <p:ext uri="{BB962C8B-B14F-4D97-AF65-F5344CB8AC3E}">
        <p14:creationId xmlns:p14="http://schemas.microsoft.com/office/powerpoint/2010/main" val="332261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pic>
        <p:nvPicPr>
          <p:cNvPr id="6" name="Content Placeholder 5"/>
          <p:cNvPicPr>
            <a:picLocks noGrp="1" noChangeAspect="1"/>
          </p:cNvPicPr>
          <p:nvPr>
            <p:ph idx="1"/>
          </p:nvPr>
        </p:nvPicPr>
        <p:blipFill rotWithShape="1">
          <a:blip r:embed="rId3"/>
          <a:srcRect l="31123" t="25312"/>
          <a:stretch/>
        </p:blipFill>
        <p:spPr>
          <a:xfrm>
            <a:off x="4509370" y="375780"/>
            <a:ext cx="3594970" cy="5197703"/>
          </a:xfrm>
          <a:prstGeom prst="rect">
            <a:avLst/>
          </a:prstGeom>
        </p:spPr>
      </p:pic>
      <p:pic>
        <p:nvPicPr>
          <p:cNvPr id="7" name="Picture 6"/>
          <p:cNvPicPr>
            <a:picLocks noChangeAspect="1"/>
          </p:cNvPicPr>
          <p:nvPr/>
        </p:nvPicPr>
        <p:blipFill>
          <a:blip r:embed="rId4"/>
          <a:stretch>
            <a:fillRect/>
          </a:stretch>
        </p:blipFill>
        <p:spPr>
          <a:xfrm>
            <a:off x="5600830" y="5662660"/>
            <a:ext cx="2343150" cy="342900"/>
          </a:xfrm>
          <a:prstGeom prst="rect">
            <a:avLst/>
          </a:prstGeom>
        </p:spPr>
      </p:pic>
    </p:spTree>
    <p:extLst>
      <p:ext uri="{BB962C8B-B14F-4D97-AF65-F5344CB8AC3E}">
        <p14:creationId xmlns:p14="http://schemas.microsoft.com/office/powerpoint/2010/main" val="420702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pic>
        <p:nvPicPr>
          <p:cNvPr id="4" name="Content Placeholder 3"/>
          <p:cNvPicPr>
            <a:picLocks noGrp="1" noChangeAspect="1"/>
          </p:cNvPicPr>
          <p:nvPr>
            <p:ph idx="1"/>
          </p:nvPr>
        </p:nvPicPr>
        <p:blipFill>
          <a:blip r:embed="rId3"/>
          <a:stretch>
            <a:fillRect/>
          </a:stretch>
        </p:blipFill>
        <p:spPr>
          <a:xfrm>
            <a:off x="1287624" y="1846264"/>
            <a:ext cx="9868056" cy="3714782"/>
          </a:xfrm>
          <a:prstGeom prst="rect">
            <a:avLst/>
          </a:prstGeom>
        </p:spPr>
      </p:pic>
      <p:pic>
        <p:nvPicPr>
          <p:cNvPr id="5" name="Picture 4"/>
          <p:cNvPicPr>
            <a:picLocks noChangeAspect="1"/>
          </p:cNvPicPr>
          <p:nvPr/>
        </p:nvPicPr>
        <p:blipFill>
          <a:blip r:embed="rId4"/>
          <a:stretch>
            <a:fillRect/>
          </a:stretch>
        </p:blipFill>
        <p:spPr>
          <a:xfrm>
            <a:off x="1287624" y="5669950"/>
            <a:ext cx="2638425" cy="266700"/>
          </a:xfrm>
          <a:prstGeom prst="rect">
            <a:avLst/>
          </a:prstGeom>
        </p:spPr>
      </p:pic>
    </p:spTree>
    <p:extLst>
      <p:ext uri="{BB962C8B-B14F-4D97-AF65-F5344CB8AC3E}">
        <p14:creationId xmlns:p14="http://schemas.microsoft.com/office/powerpoint/2010/main" val="211053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&amp; Committees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2153" y="1924169"/>
            <a:ext cx="3650360" cy="27377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127288" y="1924169"/>
            <a:ext cx="6306766" cy="3816429"/>
          </a:xfrm>
          <a:prstGeom prst="rect">
            <a:avLst/>
          </a:prstGeom>
          <a:noFill/>
        </p:spPr>
        <p:txBody>
          <a:bodyPr wrap="square" rtlCol="0">
            <a:spAutoFit/>
          </a:bodyPr>
          <a:lstStyle/>
          <a:p>
            <a:pPr marL="285750" lvl="1" indent="-285750">
              <a:buFont typeface="Arial" panose="020B0604020202020204" pitchFamily="34" charset="0"/>
              <a:buChar char="•"/>
            </a:pPr>
            <a:r>
              <a:rPr lang="en-US" b="1" dirty="0" smtClean="0"/>
              <a:t>TDL Conference Committee</a:t>
            </a:r>
            <a:endParaRPr lang="en-US" dirty="0" smtClean="0"/>
          </a:p>
          <a:p>
            <a:pPr marL="742950" lvl="2" indent="-285750">
              <a:buFont typeface="Arial" panose="020B0604020202020204" pitchFamily="34" charset="0"/>
              <a:buChar char="•"/>
            </a:pPr>
            <a:r>
              <a:rPr lang="en-US" sz="1600" dirty="0" smtClean="0"/>
              <a:t>Chair</a:t>
            </a:r>
            <a:r>
              <a:rPr lang="en-US" sz="1600" dirty="0"/>
              <a:t>: Billie Peterson-Lugo, </a:t>
            </a:r>
            <a:r>
              <a:rPr lang="en-US" sz="1600" dirty="0" smtClean="0"/>
              <a:t>Baylor</a:t>
            </a:r>
          </a:p>
          <a:p>
            <a:pPr marL="285750" indent="-285750">
              <a:buFont typeface="Arial" panose="020B0604020202020204" pitchFamily="34" charset="0"/>
              <a:buChar char="•"/>
            </a:pPr>
            <a:r>
              <a:rPr lang="en-US" b="1" dirty="0" smtClean="0"/>
              <a:t>Vireo Users Group</a:t>
            </a:r>
            <a:endParaRPr lang="en-US" dirty="0" smtClean="0"/>
          </a:p>
          <a:p>
            <a:pPr marL="742950" lvl="1" indent="-285750">
              <a:buFont typeface="Arial" panose="020B0604020202020204" pitchFamily="34" charset="0"/>
              <a:buChar char="•"/>
            </a:pPr>
            <a:r>
              <a:rPr lang="en-US" sz="1600" dirty="0" smtClean="0"/>
              <a:t>Chairs: Laura Hammons (Texas A&amp;M) and Stephanie Larrison (Texas State)</a:t>
            </a:r>
          </a:p>
          <a:p>
            <a:pPr marL="285750" indent="-285750">
              <a:buFont typeface="Arial" panose="020B0604020202020204" pitchFamily="34" charset="0"/>
              <a:buChar char="•"/>
            </a:pPr>
            <a:r>
              <a:rPr lang="en-US" b="1" dirty="0" smtClean="0"/>
              <a:t>TDL </a:t>
            </a:r>
            <a:r>
              <a:rPr lang="en-US" b="1" dirty="0"/>
              <a:t>Awards Committee</a:t>
            </a:r>
            <a:endParaRPr lang="en-US" dirty="0"/>
          </a:p>
          <a:p>
            <a:pPr marL="742950" lvl="1" indent="-285750">
              <a:buFont typeface="Arial" panose="020B0604020202020204" pitchFamily="34" charset="0"/>
              <a:buChar char="•"/>
            </a:pPr>
            <a:r>
              <a:rPr lang="en-US" sz="1600" dirty="0"/>
              <a:t>Chair: Michele Reilly, University of </a:t>
            </a:r>
            <a:r>
              <a:rPr lang="en-US" sz="1600" dirty="0" smtClean="0"/>
              <a:t>Houston</a:t>
            </a:r>
            <a:endParaRPr lang="en-US" sz="1600" dirty="0"/>
          </a:p>
          <a:p>
            <a:pPr marL="285750" indent="-285750">
              <a:buFont typeface="Arial" panose="020B0604020202020204" pitchFamily="34" charset="0"/>
              <a:buChar char="•"/>
            </a:pPr>
            <a:r>
              <a:rPr lang="en-US" b="1" dirty="0"/>
              <a:t>TDL Metadata Community </a:t>
            </a:r>
          </a:p>
          <a:p>
            <a:pPr marL="742950" lvl="1" indent="-285750">
              <a:buFont typeface="Arial" panose="020B0604020202020204" pitchFamily="34" charset="0"/>
              <a:buChar char="•"/>
            </a:pPr>
            <a:r>
              <a:rPr lang="en-US" sz="1600" dirty="0"/>
              <a:t>Chair: Sarah </a:t>
            </a:r>
            <a:r>
              <a:rPr lang="en-US" sz="1600" dirty="0" err="1"/>
              <a:t>Potvin</a:t>
            </a:r>
            <a:r>
              <a:rPr lang="en-US" sz="1600" dirty="0"/>
              <a:t>, Texas </a:t>
            </a:r>
            <a:r>
              <a:rPr lang="en-US" sz="1600" dirty="0" smtClean="0"/>
              <a:t>A&amp;M</a:t>
            </a:r>
            <a:endParaRPr lang="en-US" sz="1600" dirty="0"/>
          </a:p>
          <a:p>
            <a:pPr marL="285750" indent="-285750">
              <a:buFont typeface="Arial" panose="020B0604020202020204" pitchFamily="34" charset="0"/>
              <a:buChar char="•"/>
            </a:pPr>
            <a:r>
              <a:rPr lang="en-US" b="1" dirty="0"/>
              <a:t>TDL </a:t>
            </a:r>
            <a:r>
              <a:rPr lang="en-US" b="1" dirty="0" err="1"/>
              <a:t>DSpace</a:t>
            </a:r>
            <a:r>
              <a:rPr lang="en-US" b="1" dirty="0"/>
              <a:t> Users Group</a:t>
            </a:r>
            <a:endParaRPr lang="en-US" dirty="0"/>
          </a:p>
          <a:p>
            <a:pPr marL="742950" lvl="1" indent="-285750">
              <a:buFont typeface="Arial" panose="020B0604020202020204" pitchFamily="34" charset="0"/>
              <a:buChar char="•"/>
            </a:pPr>
            <a:r>
              <a:rPr lang="en-US" sz="1600" dirty="0"/>
              <a:t>Chair: Mira Greene, UTMB </a:t>
            </a:r>
            <a:r>
              <a:rPr lang="en-US" sz="1600" dirty="0" smtClean="0"/>
              <a:t>Galveston</a:t>
            </a:r>
            <a:endParaRPr lang="en-US" sz="1600" dirty="0"/>
          </a:p>
          <a:p>
            <a:pPr marL="285750" indent="-285750">
              <a:buFont typeface="Arial" panose="020B0604020202020204" pitchFamily="34" charset="0"/>
              <a:buChar char="•"/>
            </a:pPr>
            <a:r>
              <a:rPr lang="en-US" b="1" dirty="0"/>
              <a:t>TDL DPN Discussion Group </a:t>
            </a:r>
            <a:endParaRPr lang="en-US" b="1" dirty="0" smtClean="0"/>
          </a:p>
          <a:p>
            <a:pPr marL="742950" lvl="1" indent="-285750">
              <a:buFont typeface="Arial" panose="020B0604020202020204" pitchFamily="34" charset="0"/>
              <a:buChar char="•"/>
            </a:pPr>
            <a:r>
              <a:rPr lang="en-US" sz="1600" dirty="0" smtClean="0"/>
              <a:t>Chair</a:t>
            </a:r>
            <a:r>
              <a:rPr lang="en-US" sz="1600" dirty="0"/>
              <a:t>: Ladd Hanson (UT Austin</a:t>
            </a:r>
          </a:p>
          <a:p>
            <a:pPr marL="742950" lvl="1" indent="-285750">
              <a:buFont typeface="Arial" panose="020B0604020202020204" pitchFamily="34" charset="0"/>
              <a:buChar char="•"/>
            </a:pPr>
            <a:endParaRPr lang="en-US" dirty="0" smtClean="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728" y="3163418"/>
            <a:ext cx="530347" cy="3751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723" y="3724786"/>
            <a:ext cx="530347" cy="37517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961" y="4264422"/>
            <a:ext cx="530347" cy="37517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723" y="4777839"/>
            <a:ext cx="530347" cy="375172"/>
          </a:xfrm>
          <a:prstGeom prst="rect">
            <a:avLst/>
          </a:prstGeom>
        </p:spPr>
      </p:pic>
      <p:sp>
        <p:nvSpPr>
          <p:cNvPr id="14" name="Rounded Rectangle 13"/>
          <p:cNvSpPr/>
          <p:nvPr/>
        </p:nvSpPr>
        <p:spPr>
          <a:xfrm>
            <a:off x="1969207" y="5110502"/>
            <a:ext cx="2669053" cy="74985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For more info:</a:t>
            </a:r>
          </a:p>
          <a:p>
            <a:pPr algn="ctr"/>
            <a:r>
              <a:rPr lang="en-US" sz="1600" dirty="0" smtClean="0"/>
              <a:t>Look for “Groups” in the Members section of TDL.org.</a:t>
            </a:r>
            <a:endParaRPr lang="en-US" sz="1600" dirty="0"/>
          </a:p>
        </p:txBody>
      </p:sp>
      <p:grpSp>
        <p:nvGrpSpPr>
          <p:cNvPr id="15" name="Group 14"/>
          <p:cNvGrpSpPr/>
          <p:nvPr/>
        </p:nvGrpSpPr>
        <p:grpSpPr>
          <a:xfrm>
            <a:off x="1763472" y="4848748"/>
            <a:ext cx="598637" cy="523508"/>
            <a:chOff x="8470763" y="3870637"/>
            <a:chExt cx="557882" cy="554476"/>
          </a:xfrm>
        </p:grpSpPr>
        <p:sp>
          <p:nvSpPr>
            <p:cNvPr id="16" name="Oval 15"/>
            <p:cNvSpPr/>
            <p:nvPr/>
          </p:nvSpPr>
          <p:spPr>
            <a:xfrm>
              <a:off x="8480977" y="3877445"/>
              <a:ext cx="547668" cy="5476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763" y="3870637"/>
              <a:ext cx="529349" cy="554476"/>
            </a:xfrm>
            <a:prstGeom prst="rect">
              <a:avLst/>
            </a:prstGeom>
          </p:spPr>
        </p:pic>
      </p:grpSp>
    </p:spTree>
    <p:extLst>
      <p:ext uri="{BB962C8B-B14F-4D97-AF65-F5344CB8AC3E}">
        <p14:creationId xmlns:p14="http://schemas.microsoft.com/office/powerpoint/2010/main" val="181669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Travel</a:t>
            </a:r>
            <a:endParaRPr lang="en-US" dirty="0"/>
          </a:p>
        </p:txBody>
      </p:sp>
      <p:sp>
        <p:nvSpPr>
          <p:cNvPr id="4" name="Rectangle 3"/>
          <p:cNvSpPr/>
          <p:nvPr/>
        </p:nvSpPr>
        <p:spPr>
          <a:xfrm>
            <a:off x="1316757" y="2584434"/>
            <a:ext cx="8503104" cy="1015663"/>
          </a:xfrm>
          <a:prstGeom prst="rect">
            <a:avLst/>
          </a:prstGeom>
        </p:spPr>
        <p:txBody>
          <a:bodyPr wrap="square">
            <a:spAutoFit/>
          </a:bodyPr>
          <a:lstStyle/>
          <a:p>
            <a:pPr>
              <a:buFont typeface="Arial" panose="020B0604020202020204" pitchFamily="34" charset="0"/>
              <a:buChar char="•"/>
            </a:pPr>
            <a:r>
              <a:rPr lang="en-US" sz="2000" b="1" dirty="0" smtClean="0"/>
              <a:t> Open Repositories 2013 </a:t>
            </a:r>
            <a:r>
              <a:rPr lang="en-US" sz="2000" dirty="0" smtClean="0"/>
              <a:t>| July 8-12 | University of Prince Edward Island</a:t>
            </a:r>
          </a:p>
          <a:p>
            <a:pPr>
              <a:buFont typeface="Arial" panose="020B0604020202020204" pitchFamily="34" charset="0"/>
              <a:buChar char="•"/>
            </a:pPr>
            <a:endParaRPr lang="en-US" sz="2000" dirty="0" smtClean="0"/>
          </a:p>
          <a:p>
            <a:pPr>
              <a:buFont typeface="Arial" panose="020B0604020202020204" pitchFamily="34" charset="0"/>
              <a:buChar char="•"/>
            </a:pPr>
            <a:r>
              <a:rPr lang="en-US" sz="2000" b="1" dirty="0"/>
              <a:t> </a:t>
            </a:r>
            <a:r>
              <a:rPr lang="en-US" sz="2000" b="1" dirty="0" smtClean="0"/>
              <a:t>Cross Timbers Library Collaborative 2013 Conference</a:t>
            </a:r>
            <a:r>
              <a:rPr lang="en-US" sz="2000" dirty="0" smtClean="0"/>
              <a:t> | August 16 | Denton, TX</a:t>
            </a:r>
          </a:p>
        </p:txBody>
      </p:sp>
      <p:sp>
        <p:nvSpPr>
          <p:cNvPr id="7" name="Rectangle 6"/>
          <p:cNvSpPr/>
          <p:nvPr/>
        </p:nvSpPr>
        <p:spPr>
          <a:xfrm>
            <a:off x="1097280" y="1976231"/>
            <a:ext cx="6244145" cy="461665"/>
          </a:xfrm>
          <a:prstGeom prst="rect">
            <a:avLst/>
          </a:prstGeom>
        </p:spPr>
        <p:txBody>
          <a:bodyPr wrap="none">
            <a:spAutoFit/>
          </a:bodyPr>
          <a:lstStyle/>
          <a:p>
            <a:r>
              <a:rPr lang="en-US" sz="2400" dirty="0"/>
              <a:t>Look for TDL at these </a:t>
            </a:r>
            <a:r>
              <a:rPr lang="en-US" sz="2400" dirty="0" smtClean="0"/>
              <a:t>conferences and meetings:</a:t>
            </a:r>
            <a:endParaRPr lang="en-US" sz="2400" dirty="0"/>
          </a:p>
        </p:txBody>
      </p:sp>
      <p:sp>
        <p:nvSpPr>
          <p:cNvPr id="10" name="TextBox 9"/>
          <p:cNvSpPr txBox="1"/>
          <p:nvPr/>
        </p:nvSpPr>
        <p:spPr>
          <a:xfrm>
            <a:off x="1316757" y="3746635"/>
            <a:ext cx="10437921" cy="2462213"/>
          </a:xfrm>
          <a:prstGeom prst="rect">
            <a:avLst/>
          </a:prstGeom>
          <a:noFill/>
        </p:spPr>
        <p:txBody>
          <a:bodyPr wrap="square" rtlCol="0">
            <a:spAutoFit/>
          </a:bodyPr>
          <a:lstStyle/>
          <a:p>
            <a:pPr>
              <a:buFont typeface="Arial" panose="020B0604020202020204" pitchFamily="34" charset="0"/>
              <a:buChar char="•"/>
            </a:pPr>
            <a:r>
              <a:rPr lang="en-US" sz="2000" b="1" dirty="0" smtClean="0"/>
              <a:t> US </a:t>
            </a:r>
            <a:r>
              <a:rPr lang="en-US" sz="2000" b="1" dirty="0"/>
              <a:t>ETD Association Conference </a:t>
            </a:r>
            <a:r>
              <a:rPr lang="en-US" sz="2000" dirty="0"/>
              <a:t>| July 24-26 | </a:t>
            </a:r>
            <a:r>
              <a:rPr lang="en-US" sz="2000" b="1" dirty="0"/>
              <a:t> </a:t>
            </a:r>
            <a:r>
              <a:rPr lang="en-US" sz="2000" dirty="0"/>
              <a:t>Claremont, CA</a:t>
            </a:r>
          </a:p>
          <a:p>
            <a:endParaRPr lang="en-US" sz="2000" dirty="0"/>
          </a:p>
          <a:p>
            <a:pPr>
              <a:buFont typeface="Arial" panose="020B0604020202020204" pitchFamily="34" charset="0"/>
              <a:buChar char="•"/>
            </a:pPr>
            <a:r>
              <a:rPr lang="en-US" sz="2000" b="1" dirty="0"/>
              <a:t> Texas Council of Academic Libraries Meeting </a:t>
            </a:r>
            <a:r>
              <a:rPr lang="en-US" sz="2000" dirty="0"/>
              <a:t>| September 10-11 | Austin, TX</a:t>
            </a:r>
          </a:p>
          <a:p>
            <a:pPr>
              <a:buFont typeface="Arial" panose="020B0604020202020204" pitchFamily="34" charset="0"/>
              <a:buChar char="•"/>
            </a:pPr>
            <a:endParaRPr lang="en-US" sz="2000" b="1" dirty="0"/>
          </a:p>
          <a:p>
            <a:pPr>
              <a:buFont typeface="Arial" panose="020B0604020202020204" pitchFamily="34" charset="0"/>
              <a:buChar char="•"/>
            </a:pPr>
            <a:r>
              <a:rPr lang="en-US" sz="2000" b="1" dirty="0"/>
              <a:t> DLF Forum</a:t>
            </a:r>
            <a:r>
              <a:rPr lang="en-US" sz="2000" dirty="0"/>
              <a:t>| November 4-6 | Austin, TX</a:t>
            </a:r>
          </a:p>
          <a:p>
            <a:pPr>
              <a:buFont typeface="Arial" panose="020B0604020202020204" pitchFamily="34" charset="0"/>
              <a:buChar char="•"/>
            </a:pPr>
            <a:endParaRPr lang="en-US" b="1"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3866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Discussion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123" y="259742"/>
            <a:ext cx="2955235" cy="2955235"/>
          </a:xfrm>
          <a:prstGeom prst="rect">
            <a:avLst/>
          </a:prstGeom>
        </p:spPr>
      </p:pic>
    </p:spTree>
    <p:extLst>
      <p:ext uri="{BB962C8B-B14F-4D97-AF65-F5344CB8AC3E}">
        <p14:creationId xmlns:p14="http://schemas.microsoft.com/office/powerpoint/2010/main" val="192054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4408</TotalTime>
  <Words>1153</Words>
  <Application>Microsoft Office PowerPoint</Application>
  <PresentationFormat>Widescreen</PresentationFormat>
  <Paragraphs>111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TDL Forum</vt:lpstr>
      <vt:lpstr>Agenda</vt:lpstr>
      <vt:lpstr>Strengths</vt:lpstr>
      <vt:lpstr>Challenges</vt:lpstr>
      <vt:lpstr>Looking Forward</vt:lpstr>
      <vt:lpstr>Groups &amp; Committees</vt:lpstr>
      <vt:lpstr>Upcoming Travel</vt:lpstr>
      <vt:lpstr>Questions &amp; Discussion</vt:lpstr>
    </vt:vector>
  </TitlesOfParts>
  <Company>The University of Texas Libraries (UTAustin)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Hanken Kurtz, Debra A</dc:creator>
  <cp:lastModifiedBy>Kristi L Park</cp:lastModifiedBy>
  <cp:revision>89</cp:revision>
  <cp:lastPrinted>2013-06-25T19:18:29Z</cp:lastPrinted>
  <dcterms:created xsi:type="dcterms:W3CDTF">2013-06-11T16:45:52Z</dcterms:created>
  <dcterms:modified xsi:type="dcterms:W3CDTF">2013-06-26T19:00:17Z</dcterms:modified>
</cp:coreProperties>
</file>