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35" r:id="rId2"/>
    <p:sldId id="353" r:id="rId3"/>
    <p:sldId id="372" r:id="rId4"/>
    <p:sldId id="364" r:id="rId5"/>
    <p:sldId id="369" r:id="rId6"/>
    <p:sldId id="368" r:id="rId7"/>
    <p:sldId id="371" r:id="rId8"/>
    <p:sldId id="365" r:id="rId9"/>
    <p:sldId id="366" r:id="rId10"/>
    <p:sldId id="367" r:id="rId11"/>
    <p:sldId id="370" r:id="rId12"/>
    <p:sldId id="373" r:id="rId13"/>
    <p:sldId id="360" r:id="rId14"/>
    <p:sldId id="359" r:id="rId15"/>
    <p:sldId id="354" r:id="rId16"/>
    <p:sldId id="361" r:id="rId17"/>
    <p:sldId id="374" r:id="rId18"/>
    <p:sldId id="36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56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C21"/>
    <a:srgbClr val="E0CA84"/>
    <a:srgbClr val="D6B95A"/>
    <a:srgbClr val="49ABDA"/>
    <a:srgbClr val="CF0535"/>
    <a:srgbClr val="2E829B"/>
    <a:srgbClr val="14425D"/>
    <a:srgbClr val="BB2024"/>
    <a:srgbClr val="1B597F"/>
    <a:srgbClr val="108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52817" autoAdjust="0"/>
  </p:normalViewPr>
  <p:slideViewPr>
    <p:cSldViewPr snapToGrid="0">
      <p:cViewPr varScale="1">
        <p:scale>
          <a:sx n="52" d="100"/>
          <a:sy n="52" d="100"/>
        </p:scale>
        <p:origin x="750" y="66"/>
      </p:cViewPr>
      <p:guideLst>
        <p:guide orient="horz" pos="2232"/>
        <p:guide pos="5616"/>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6412"/>
          </a:xfrm>
          <a:prstGeom prst="rect">
            <a:avLst/>
          </a:prstGeom>
        </p:spPr>
        <p:txBody>
          <a:bodyPr vert="horz" lIns="91723" tIns="45862" rIns="91723" bIns="45862"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6412"/>
          </a:xfrm>
          <a:prstGeom prst="rect">
            <a:avLst/>
          </a:prstGeom>
        </p:spPr>
        <p:txBody>
          <a:bodyPr vert="horz" lIns="91723" tIns="45862" rIns="91723" bIns="45862" rtlCol="0"/>
          <a:lstStyle>
            <a:lvl1pPr algn="r">
              <a:defRPr sz="1200"/>
            </a:lvl1pPr>
          </a:lstStyle>
          <a:p>
            <a:fld id="{76D03E65-D510-49C2-8F0E-2A96CFE0CF79}" type="datetimeFigureOut">
              <a:rPr lang="en-US" smtClean="0"/>
              <a:t>3/18/2015</a:t>
            </a:fld>
            <a:endParaRPr lang="en-US"/>
          </a:p>
        </p:txBody>
      </p:sp>
      <p:sp>
        <p:nvSpPr>
          <p:cNvPr id="4" name="Footer Placeholder 3"/>
          <p:cNvSpPr>
            <a:spLocks noGrp="1"/>
          </p:cNvSpPr>
          <p:nvPr>
            <p:ph type="ftr" sz="quarter" idx="2"/>
          </p:nvPr>
        </p:nvSpPr>
        <p:spPr>
          <a:xfrm>
            <a:off x="0" y="8829989"/>
            <a:ext cx="3038372" cy="466411"/>
          </a:xfrm>
          <a:prstGeom prst="rect">
            <a:avLst/>
          </a:prstGeom>
        </p:spPr>
        <p:txBody>
          <a:bodyPr vert="horz" lIns="91723" tIns="45862" rIns="91723" bIns="45862"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29989"/>
            <a:ext cx="3038372" cy="466411"/>
          </a:xfrm>
          <a:prstGeom prst="rect">
            <a:avLst/>
          </a:prstGeom>
        </p:spPr>
        <p:txBody>
          <a:bodyPr vert="horz" lIns="91723" tIns="45862" rIns="91723" bIns="45862" rtlCol="0" anchor="b"/>
          <a:lstStyle>
            <a:lvl1pPr algn="r">
              <a:defRPr sz="1200"/>
            </a:lvl1pPr>
          </a:lstStyle>
          <a:p>
            <a:fld id="{CBBC8065-4855-4CB3-BC84-59327B1B4ED5}" type="slidenum">
              <a:rPr lang="en-US" smtClean="0"/>
              <a:t>‹#›</a:t>
            </a:fld>
            <a:endParaRPr lang="en-US"/>
          </a:p>
        </p:txBody>
      </p:sp>
    </p:spTree>
    <p:extLst>
      <p:ext uri="{BB962C8B-B14F-4D97-AF65-F5344CB8AC3E}">
        <p14:creationId xmlns:p14="http://schemas.microsoft.com/office/powerpoint/2010/main" val="235144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3" tIns="46586" rIns="93173" bIns="46586" rtlCol="0"/>
          <a:lstStyle>
            <a:lvl1pPr algn="r">
              <a:defRPr sz="1200"/>
            </a:lvl1pPr>
          </a:lstStyle>
          <a:p>
            <a:fld id="{13EC1705-4585-41F1-AC5E-CCF4A1D53BE7}" type="datetimeFigureOut">
              <a:rPr lang="en-US" smtClean="0"/>
              <a:t>3/18/2015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3" tIns="46586" rIns="93173"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3" tIns="46586" rIns="93173" bIns="46586" rtlCol="0" anchor="b"/>
          <a:lstStyle>
            <a:lvl1pPr algn="r">
              <a:defRPr sz="1200"/>
            </a:lvl1pPr>
          </a:lstStyle>
          <a:p>
            <a:fld id="{44E3A0B4-B39C-4FF6-BBE5-9727B0D11F1E}" type="slidenum">
              <a:rPr lang="en-US" smtClean="0"/>
              <a:t>‹#›</a:t>
            </a:fld>
            <a:endParaRPr lang="en-US"/>
          </a:p>
        </p:txBody>
      </p:sp>
    </p:spTree>
    <p:extLst>
      <p:ext uri="{BB962C8B-B14F-4D97-AF65-F5344CB8AC3E}">
        <p14:creationId xmlns:p14="http://schemas.microsoft.com/office/powerpoint/2010/main" val="242804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rldefense.proofpoint.com/v2/url?u=https-3A__github.com_TexasDigitalLibrary_Vireo&amp;d=AwMGaQ&amp;c=OrYO-caJHQE1g_AJU3az1awi55It-bjDIQrtRiZ6WBk&amp;r=i_iy8sZOsTqlBAbOeQ9ZyuAFQXrl2AB5zVo-1etaq0M&amp;m=UI-CmR7jefL2cGW3rdfgxQ06YxWFIxr5kodQO61Ukpg&amp;s=7RccjS0PDiy96wgcyRdQJGQ-3gUTCMlt6aS0QGnbVME&amp;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1</a:t>
            </a:fld>
            <a:endParaRPr lang="en-US"/>
          </a:p>
        </p:txBody>
      </p:sp>
    </p:spTree>
    <p:extLst>
      <p:ext uri="{BB962C8B-B14F-4D97-AF65-F5344CB8AC3E}">
        <p14:creationId xmlns:p14="http://schemas.microsoft.com/office/powerpoint/2010/main" val="585692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11</a:t>
            </a:fld>
            <a:endParaRPr lang="en-US"/>
          </a:p>
        </p:txBody>
      </p:sp>
    </p:spTree>
    <p:extLst>
      <p:ext uri="{BB962C8B-B14F-4D97-AF65-F5344CB8AC3E}">
        <p14:creationId xmlns:p14="http://schemas.microsoft.com/office/powerpoint/2010/main" val="34987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have</a:t>
            </a:r>
            <a:r>
              <a:rPr lang="en-US" baseline="0" dirty="0" smtClean="0"/>
              <a:t> some upcoming training opportunities.</a:t>
            </a:r>
          </a:p>
          <a:p>
            <a:endParaRPr lang="en-US" baseline="0" dirty="0" smtClean="0"/>
          </a:p>
          <a:p>
            <a:r>
              <a:rPr lang="en-US" baseline="0" dirty="0" smtClean="0"/>
              <a:t>An introductory </a:t>
            </a:r>
            <a:r>
              <a:rPr lang="en-US" baseline="0" dirty="0" err="1" smtClean="0"/>
              <a:t>DSpace</a:t>
            </a:r>
            <a:r>
              <a:rPr lang="en-US" baseline="0" dirty="0" smtClean="0"/>
              <a:t> training class will take place on March 31 at the University of Houston Clear Lake. Laura McElfresh from Texas A&amp;M Galveston will lead that class with Faedra Wills from UT Arlington co-teaching. If you have new staff or are a new user of </a:t>
            </a:r>
            <a:r>
              <a:rPr lang="en-US" baseline="0" dirty="0" err="1" smtClean="0"/>
              <a:t>DSpace</a:t>
            </a:r>
            <a:r>
              <a:rPr lang="en-US" baseline="0" dirty="0" smtClean="0"/>
              <a:t>, or just feel like you need a refresher on </a:t>
            </a:r>
            <a:r>
              <a:rPr lang="en-US" baseline="0" dirty="0" err="1" smtClean="0"/>
              <a:t>DSpace</a:t>
            </a:r>
            <a:r>
              <a:rPr lang="en-US" baseline="0" dirty="0" smtClean="0"/>
              <a:t> version 4, this is a good opportunity. </a:t>
            </a:r>
          </a:p>
          <a:p>
            <a:endParaRPr lang="en-US" baseline="0" dirty="0" smtClean="0"/>
          </a:p>
          <a:p>
            <a:r>
              <a:rPr lang="en-US" baseline="0" dirty="0" smtClean="0"/>
              <a:t>We have also scheduled a summer-time Vireo course sponsored by the University of Houston Libraries.</a:t>
            </a:r>
          </a:p>
          <a:p>
            <a:endParaRPr lang="en-US" baseline="0" dirty="0" smtClean="0"/>
          </a:p>
          <a:p>
            <a:r>
              <a:rPr lang="en-US" baseline="0" dirty="0" smtClean="0"/>
              <a:t>All of these training sessions are free to TDL members.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13</a:t>
            </a:fld>
            <a:endParaRPr lang="en-US"/>
          </a:p>
        </p:txBody>
      </p:sp>
    </p:spTree>
    <p:extLst>
      <p:ext uri="{BB962C8B-B14F-4D97-AF65-F5344CB8AC3E}">
        <p14:creationId xmlns:p14="http://schemas.microsoft.com/office/powerpoint/2010/main" val="64028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September 29-October 1 at the </a:t>
            </a:r>
            <a:r>
              <a:rPr lang="en-US" sz="1200" dirty="0" err="1" smtClean="0"/>
              <a:t>DoubleTree</a:t>
            </a:r>
            <a:r>
              <a:rPr lang="en-US" sz="1200" baseline="0" dirty="0" smtClean="0"/>
              <a:t> hotel </a:t>
            </a:r>
            <a:r>
              <a:rPr lang="en-US" sz="1200" dirty="0" smtClean="0"/>
              <a:t>in Austin</a:t>
            </a:r>
          </a:p>
          <a:p>
            <a:endParaRPr lang="en-US" sz="1200" dirty="0" smtClean="0"/>
          </a:p>
          <a:p>
            <a:r>
              <a:rPr lang="en-US" sz="1200" dirty="0" smtClean="0"/>
              <a:t>Call for Proposals Deadline: April 15</a:t>
            </a:r>
            <a:endParaRPr lang="en-US" dirty="0" smtClean="0">
              <a:latin typeface="Adobe Caslon Pro Bold" panose="0205070206050A020403" pitchFamily="18" charset="0"/>
            </a:endParaRPr>
          </a:p>
          <a:p>
            <a:endParaRPr lang="en-US" dirty="0" smtClean="0"/>
          </a:p>
          <a:p>
            <a:r>
              <a:rPr lang="en-US" dirty="0" smtClean="0"/>
              <a:t>USETDA 2015 is for ETD professionals from graduate schools, libraries, academic computing and others who work with ETDs. Our goal is to offer relevant, practice-oriented content to support ETD productivity improvement, ETD professionals, advance ETD operations, and encourage the formation of state-wide ETD associations in the United States.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are thrilled that the keynote speaker for the 2015 event will be the new vice provost and dean of libraries at UT Austin, Lorraine Haricombe.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Born and raised in South Africa, Dr. Lorraine Haricombe joined the UT Libraries as Vice Provost and Director from the Kansas University Libraries, where she has served as Dean since 2006. </a:t>
            </a:r>
          </a:p>
          <a:p>
            <a:r>
              <a:rPr lang="en-US" sz="1200" b="0" i="0" u="none" strike="noStrike" kern="1200" baseline="0" dirty="0" smtClean="0">
                <a:solidFill>
                  <a:schemeClr val="tx1"/>
                </a:solidFill>
                <a:latin typeface="+mn-lt"/>
                <a:ea typeface="+mn-ea"/>
                <a:cs typeface="+mn-cs"/>
              </a:rPr>
              <a:t>Began at UT Libraries in February of this year. </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In charge of implementing the Open Access policy at the university of Kansas. KU was the first public university in the USA where faculty adopted an institutional policy on open access </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She has also been a leader in SPARC, the Scholarly Publications and Academic Resources Council, SPARC is an international alliance of academic and research libraries working to create a more open system of scholarly communication. </a:t>
            </a:r>
          </a:p>
          <a:p>
            <a:endParaRPr lang="en-US" dirty="0"/>
          </a:p>
        </p:txBody>
      </p:sp>
      <p:sp>
        <p:nvSpPr>
          <p:cNvPr id="4" name="Slide Number Placeholder 3"/>
          <p:cNvSpPr>
            <a:spLocks noGrp="1"/>
          </p:cNvSpPr>
          <p:nvPr>
            <p:ph type="sldNum" sz="quarter" idx="10"/>
          </p:nvPr>
        </p:nvSpPr>
        <p:spPr/>
        <p:txBody>
          <a:bodyPr/>
          <a:lstStyle/>
          <a:p>
            <a:fld id="{64D137E4-CDE6-4A21-9D07-D680A98E545B}" type="slidenum">
              <a:rPr lang="en-US" smtClean="0"/>
              <a:t>14</a:t>
            </a:fld>
            <a:endParaRPr lang="en-US"/>
          </a:p>
        </p:txBody>
      </p:sp>
    </p:spTree>
    <p:extLst>
      <p:ext uri="{BB962C8B-B14F-4D97-AF65-F5344CB8AC3E}">
        <p14:creationId xmlns:p14="http://schemas.microsoft.com/office/powerpoint/2010/main" val="413171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Texas Conference on Digital Libraries is delighted to welcome Bess Sadler from Stanford University Libraries as the keynote speaker for 2015. Bess is Manager for Application Development at Stanford and she is an inspiring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advocate for open source technology and</a:t>
            </a:r>
            <a:r>
              <a:rPr lang="en-US" sz="1200" b="0" i="0" kern="1200" baseline="0" dirty="0" smtClean="0">
                <a:solidFill>
                  <a:schemeClr val="tx1"/>
                </a:solidFill>
                <a:effectLst/>
                <a:latin typeface="+mn-lt"/>
                <a:ea typeface="+mn-ea"/>
                <a:cs typeface="+mn-cs"/>
              </a:rPr>
              <a:t> for women in technology, </a:t>
            </a:r>
            <a:r>
              <a:rPr lang="en-US" sz="1200" b="0" i="0" kern="1200" dirty="0" smtClean="0">
                <a:solidFill>
                  <a:schemeClr val="tx1"/>
                </a:solidFill>
                <a:effectLst/>
                <a:latin typeface="+mn-lt"/>
                <a:ea typeface="+mn-ea"/>
                <a:cs typeface="+mn-cs"/>
              </a:rPr>
              <a:t>and describes herself as a library “geek,” – which I think makes her a great fit for TCDL.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She</a:t>
            </a:r>
            <a:r>
              <a:rPr lang="en-US" sz="1200" b="0" i="0" kern="1200" baseline="0" dirty="0" smtClean="0">
                <a:solidFill>
                  <a:schemeClr val="tx1"/>
                </a:solidFill>
                <a:effectLst/>
                <a:latin typeface="+mn-lt"/>
                <a:ea typeface="+mn-ea"/>
                <a:cs typeface="+mn-cs"/>
              </a:rPr>
              <a:t> helped to found several very successful open source software projects including </a:t>
            </a:r>
            <a:r>
              <a:rPr lang="en-US" sz="1200" b="0" i="0" kern="1200" baseline="0" dirty="0" err="1" smtClean="0">
                <a:solidFill>
                  <a:schemeClr val="tx1"/>
                </a:solidFill>
                <a:effectLst/>
                <a:latin typeface="+mn-lt"/>
                <a:ea typeface="+mn-ea"/>
                <a:cs typeface="+mn-cs"/>
              </a:rPr>
              <a:t>Blacklight</a:t>
            </a:r>
            <a:r>
              <a:rPr lang="en-US" sz="1200" b="0" i="0" kern="1200" baseline="0" dirty="0" smtClean="0">
                <a:solidFill>
                  <a:schemeClr val="tx1"/>
                </a:solidFill>
                <a:effectLst/>
                <a:latin typeface="+mn-lt"/>
                <a:ea typeface="+mn-ea"/>
                <a:cs typeface="+mn-cs"/>
              </a:rPr>
              <a:t> and Hydra, and we are really looking forward to what she will bring to the conference later this year.</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15</a:t>
            </a:fld>
            <a:endParaRPr lang="en-US"/>
          </a:p>
        </p:txBody>
      </p:sp>
    </p:spTree>
    <p:extLst>
      <p:ext uri="{BB962C8B-B14F-4D97-AF65-F5344CB8AC3E}">
        <p14:creationId xmlns:p14="http://schemas.microsoft.com/office/powerpoint/2010/main" val="92627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Following on last</a:t>
            </a:r>
            <a:r>
              <a:rPr lang="en-US" sz="1200" b="0" i="0" kern="1200" baseline="0" dirty="0" smtClean="0">
                <a:solidFill>
                  <a:schemeClr val="tx1"/>
                </a:solidFill>
                <a:effectLst/>
                <a:latin typeface="+mn-lt"/>
                <a:ea typeface="+mn-ea"/>
                <a:cs typeface="+mn-cs"/>
              </a:rPr>
              <a:t> year’s linked data workshop with Karen Coyle, the program committee has coordinated this special pre-conference workshop offering for this year’s TCDL on a data integration tool called Karma.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Karma is a tool that makes it easy to convert data from a variety of formats into Linked Data.</a:t>
            </a:r>
            <a:r>
              <a:rPr lang="en-US" sz="1200" b="0" i="0" kern="1200" baseline="0" dirty="0" smtClean="0">
                <a:solidFill>
                  <a:schemeClr val="tx1"/>
                </a:solidFill>
                <a:effectLst/>
                <a:latin typeface="+mn-lt"/>
                <a:ea typeface="+mn-ea"/>
                <a:cs typeface="+mn-cs"/>
              </a:rPr>
              <a:t> It </a:t>
            </a:r>
            <a:r>
              <a:rPr lang="en-US" sz="1200" b="0" i="0" kern="1200" dirty="0" smtClean="0">
                <a:solidFill>
                  <a:schemeClr val="tx1"/>
                </a:solidFill>
                <a:effectLst/>
                <a:latin typeface="+mn-lt"/>
                <a:ea typeface="+mn-ea"/>
                <a:cs typeface="+mn-cs"/>
              </a:rPr>
              <a:t>is free and open source and is available on </a:t>
            </a:r>
            <a:r>
              <a:rPr lang="en-US" sz="1200" b="0" i="0" kern="1200" dirty="0" err="1" smtClean="0">
                <a:solidFill>
                  <a:schemeClr val="tx1"/>
                </a:solidFill>
                <a:effectLst/>
                <a:latin typeface="+mn-lt"/>
                <a:ea typeface="+mn-ea"/>
                <a:cs typeface="+mn-cs"/>
              </a:rPr>
              <a:t>github</a:t>
            </a:r>
            <a:r>
              <a:rPr lang="en-US" sz="1200" b="0" i="0" kern="1200" dirty="0" smtClean="0">
                <a:solidFill>
                  <a:schemeClr val="tx1"/>
                </a:solidFill>
                <a:effectLst/>
                <a:latin typeface="+mn-lt"/>
                <a:ea typeface="+mn-ea"/>
                <a:cs typeface="+mn-cs"/>
              </a:rPr>
              <a:t> at http://github.com/usc-isi-i2/Web-Karma.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workshop – taught by Dr. Pedro </a:t>
            </a:r>
            <a:r>
              <a:rPr lang="en-US" sz="1200" b="0" i="0" kern="1200" dirty="0" err="1" smtClean="0">
                <a:solidFill>
                  <a:schemeClr val="tx1"/>
                </a:solidFill>
                <a:effectLst/>
                <a:latin typeface="+mn-lt"/>
                <a:ea typeface="+mn-ea"/>
                <a:cs typeface="+mn-cs"/>
              </a:rPr>
              <a:t>Szekely</a:t>
            </a:r>
            <a:r>
              <a:rPr lang="en-US" sz="1200" b="0" i="0" kern="1200" dirty="0" smtClean="0">
                <a:solidFill>
                  <a:schemeClr val="tx1"/>
                </a:solidFill>
                <a:effectLst/>
                <a:latin typeface="+mn-lt"/>
                <a:ea typeface="+mn-ea"/>
                <a:cs typeface="+mn-cs"/>
              </a:rPr>
              <a:t> from the University of Southern California</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will introduce the basic capabilities of Karma and give attendees hands on training on Karma. There will be a small registration fee of $25 for this workshop, over and above the conference registration fee, to cover costs. You can find more about it and register for the course on the TCDL 2015 website.</a:t>
            </a:r>
          </a:p>
          <a:p>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16</a:t>
            </a:fld>
            <a:endParaRPr lang="en-US"/>
          </a:p>
        </p:txBody>
      </p:sp>
    </p:spTree>
    <p:extLst>
      <p:ext uri="{BB962C8B-B14F-4D97-AF65-F5344CB8AC3E}">
        <p14:creationId xmlns:p14="http://schemas.microsoft.com/office/powerpoint/2010/main" val="131842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E3A0B4-B39C-4FF6-BBE5-9727B0D11F1E}" type="slidenum">
              <a:rPr lang="en-US" smtClean="0"/>
              <a:t>17</a:t>
            </a:fld>
            <a:endParaRPr lang="en-US"/>
          </a:p>
        </p:txBody>
      </p:sp>
    </p:spTree>
    <p:extLst>
      <p:ext uri="{BB962C8B-B14F-4D97-AF65-F5344CB8AC3E}">
        <p14:creationId xmlns:p14="http://schemas.microsoft.com/office/powerpoint/2010/main" val="1940741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18</a:t>
            </a:fld>
            <a:endParaRPr lang="en-US"/>
          </a:p>
        </p:txBody>
      </p:sp>
    </p:spTree>
    <p:extLst>
      <p:ext uri="{BB962C8B-B14F-4D97-AF65-F5344CB8AC3E}">
        <p14:creationId xmlns:p14="http://schemas.microsoft.com/office/powerpoint/2010/main" val="418731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2</a:t>
            </a:fld>
            <a:endParaRPr lang="en-US"/>
          </a:p>
        </p:txBody>
      </p:sp>
    </p:spTree>
    <p:extLst>
      <p:ext uri="{BB962C8B-B14F-4D97-AF65-F5344CB8AC3E}">
        <p14:creationId xmlns:p14="http://schemas.microsoft.com/office/powerpoint/2010/main" val="368934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3</a:t>
            </a:fld>
            <a:endParaRPr lang="en-US"/>
          </a:p>
        </p:txBody>
      </p:sp>
    </p:spTree>
    <p:extLst>
      <p:ext uri="{BB962C8B-B14F-4D97-AF65-F5344CB8AC3E}">
        <p14:creationId xmlns:p14="http://schemas.microsoft.com/office/powerpoint/2010/main" val="68667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 Steans, Gad Krumholz, and I attended the Texas</a:t>
            </a:r>
            <a:r>
              <a:rPr lang="en-US" baseline="0" dirty="0" smtClean="0"/>
              <a:t> ETD Association/USETDA Region 3 conference hosted by Baylor University Libraries late last month, along with quite a few of you on the phone.</a:t>
            </a:r>
          </a:p>
          <a:p>
            <a:endParaRPr lang="en-US" baseline="0" dirty="0" smtClean="0"/>
          </a:p>
          <a:p>
            <a:r>
              <a:rPr lang="en-US" baseline="0" dirty="0" smtClean="0"/>
              <a:t>This is always a wonderful event for those in both the libraries and the graduate schools who work with electronic theses and dissertations, and we were very pleased to be a part of the program in a number of ways this year. The conference has grown to include not just ETD professionals from Texas but also from the USETDA Region 3, which includes Oklahoma and Louisiana and several other states.</a:t>
            </a:r>
          </a:p>
          <a:p>
            <a:endParaRPr lang="en-US" baseline="0" dirty="0" smtClean="0"/>
          </a:p>
          <a:p>
            <a:r>
              <a:rPr lang="en-US" baseline="0" dirty="0" smtClean="0"/>
              <a:t>The group pictured here – the members of the TDL ETD Metadata Working Group – presented a preliminary report on their work to refresh the TDL’s metadata standard for ETDs. The group will also present an update at TCDL in the form of a poster.</a:t>
            </a:r>
          </a:p>
          <a:p>
            <a:endParaRPr lang="en-US" baseline="0" dirty="0" smtClean="0"/>
          </a:p>
          <a:p>
            <a:r>
              <a:rPr lang="en-US" baseline="0" dirty="0" smtClean="0"/>
              <a:t>Stephanie Larrison (VUG co-chair) and I also presented on the latest round of Vireo development, and Ryan led a workshop on day 2 of the conference demonstrating new features in the latest release of Vireo (Vireo 3).</a:t>
            </a:r>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4</a:t>
            </a:fld>
            <a:endParaRPr lang="en-US"/>
          </a:p>
        </p:txBody>
      </p:sp>
    </p:spTree>
    <p:extLst>
      <p:ext uri="{BB962C8B-B14F-4D97-AF65-F5344CB8AC3E}">
        <p14:creationId xmlns:p14="http://schemas.microsoft.com/office/powerpoint/2010/main" val="398911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Gad Krumholz, senior software</a:t>
            </a:r>
            <a:r>
              <a:rPr lang="en-US" baseline="0" dirty="0" smtClean="0"/>
              <a:t> engineer here at TDL, last week attended the PASIG meeting in San Diego. PASIG is the preservation and archiving special interest group meeting, and is one of the major digital preservation meetings each year, and we want for TDL to be learning and participating in this meeting. Focuses of this meeting are on preservation architectures and technologies, and discussions of trends and best practices around those areas.</a:t>
            </a:r>
            <a:endParaRPr lang="en-US" dirty="0" smtClean="0"/>
          </a:p>
          <a:p>
            <a:endParaRPr lang="en-US" dirty="0" smtClean="0"/>
          </a:p>
          <a:p>
            <a:r>
              <a:rPr lang="en-US" dirty="0" smtClean="0"/>
              <a:t>There</a:t>
            </a:r>
            <a:r>
              <a:rPr lang="en-US" baseline="0" dirty="0" smtClean="0"/>
              <a:t> were some DPN meetings at this event, which Gad missed but our colleague at UT Libraries Dan Galewsky was able to attend. But there was much discussion throughout the conference about the Digital Preservation Network, and what’s new with </a:t>
            </a:r>
            <a:r>
              <a:rPr lang="en-US" baseline="0" dirty="0" err="1" smtClean="0"/>
              <a:t>DuraCloud</a:t>
            </a:r>
            <a:r>
              <a:rPr lang="en-US" baseline="0" dirty="0" smtClean="0"/>
              <a:t>. As you know </a:t>
            </a:r>
            <a:r>
              <a:rPr lang="en-US" baseline="0" dirty="0" err="1" smtClean="0"/>
              <a:t>Chronopolis</a:t>
            </a:r>
            <a:r>
              <a:rPr lang="en-US" baseline="0" dirty="0" smtClean="0"/>
              <a:t> is deploying </a:t>
            </a:r>
            <a:r>
              <a:rPr lang="en-US" baseline="0" dirty="0" err="1" smtClean="0"/>
              <a:t>DuraCloud</a:t>
            </a:r>
            <a:r>
              <a:rPr lang="en-US" baseline="0" dirty="0" smtClean="0"/>
              <a:t> as the ingestion front end to their DPN node – as we are – and we are modifying their code to work with our setup at the Texas Preservation Node. New developments in </a:t>
            </a:r>
            <a:r>
              <a:rPr lang="en-US" baseline="0" dirty="0" err="1" smtClean="0"/>
              <a:t>DuraCloud</a:t>
            </a:r>
            <a:r>
              <a:rPr lang="en-US" baseline="0" dirty="0" smtClean="0"/>
              <a:t> open source will make that work a lot better.</a:t>
            </a:r>
          </a:p>
          <a:p>
            <a:endParaRPr lang="en-US" baseline="0" dirty="0" smtClean="0"/>
          </a:p>
          <a:p>
            <a:r>
              <a:rPr lang="en-US" baseline="0" dirty="0" smtClean="0"/>
              <a:t>As DPN prepares for future pilots and a soft launch over the next year, we will be discussing this more (and at length) in future Forums.</a:t>
            </a:r>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5</a:t>
            </a:fld>
            <a:endParaRPr lang="en-US"/>
          </a:p>
        </p:txBody>
      </p:sp>
    </p:spTree>
    <p:extLst>
      <p:ext uri="{BB962C8B-B14F-4D97-AF65-F5344CB8AC3E}">
        <p14:creationId xmlns:p14="http://schemas.microsoft.com/office/powerpoint/2010/main" val="57247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Just last week, I attended the </a:t>
            </a:r>
            <a:r>
              <a:rPr lang="en-US" sz="2400" dirty="0" err="1" smtClean="0"/>
              <a:t>DuraSpace</a:t>
            </a:r>
            <a:r>
              <a:rPr lang="en-US" sz="2400" dirty="0" smtClean="0"/>
              <a:t> member summit, which is the annual meeting of those</a:t>
            </a:r>
            <a:r>
              <a:rPr lang="en-US" sz="2400" baseline="0" dirty="0" smtClean="0"/>
              <a:t> institutions that support the </a:t>
            </a:r>
            <a:r>
              <a:rPr lang="en-US" sz="2400" baseline="0" dirty="0" err="1" smtClean="0"/>
              <a:t>DuraSpace</a:t>
            </a:r>
            <a:r>
              <a:rPr lang="en-US" sz="2400" baseline="0" dirty="0" smtClean="0"/>
              <a:t> organization. And most of you know that </a:t>
            </a:r>
            <a:r>
              <a:rPr lang="en-US" sz="2400" baseline="0" dirty="0" err="1" smtClean="0"/>
              <a:t>DuraSpace</a:t>
            </a:r>
            <a:r>
              <a:rPr lang="en-US" sz="2400" baseline="0" dirty="0" smtClean="0"/>
              <a:t> is the umbrella organization that oversees a couple of key open source software projects that we depend on – </a:t>
            </a:r>
            <a:r>
              <a:rPr lang="en-US" sz="2400" baseline="0" dirty="0" err="1" smtClean="0"/>
              <a:t>DSpace</a:t>
            </a:r>
            <a:r>
              <a:rPr lang="en-US" sz="2400" baseline="0" dirty="0" smtClean="0"/>
              <a:t> and </a:t>
            </a:r>
            <a:r>
              <a:rPr lang="en-US" sz="2400" baseline="0" dirty="0" err="1" smtClean="0"/>
              <a:t>DuraCloud</a:t>
            </a:r>
            <a:r>
              <a:rPr lang="en-US" sz="2400" baseline="0" dirty="0" smtClean="0"/>
              <a:t>.</a:t>
            </a:r>
          </a:p>
          <a:p>
            <a:endParaRPr lang="en-US" sz="2400" dirty="0" smtClean="0"/>
          </a:p>
          <a:p>
            <a:r>
              <a:rPr lang="en-US" sz="2400" dirty="0" smtClean="0"/>
              <a:t>TDL is a</a:t>
            </a:r>
            <a:r>
              <a:rPr lang="en-US" sz="2400" baseline="0" dirty="0" smtClean="0"/>
              <a:t> p</a:t>
            </a:r>
            <a:r>
              <a:rPr lang="en-US" sz="2400" dirty="0" smtClean="0"/>
              <a:t>latinum </a:t>
            </a:r>
            <a:r>
              <a:rPr lang="en-US" sz="2400" dirty="0" smtClean="0"/>
              <a:t>member of </a:t>
            </a:r>
            <a:r>
              <a:rPr lang="en-US" sz="2400" dirty="0" err="1" smtClean="0"/>
              <a:t>DuraSpace</a:t>
            </a:r>
            <a:r>
              <a:rPr lang="en-US" sz="2400" dirty="0" smtClean="0"/>
              <a:t>, supporting the </a:t>
            </a:r>
            <a:r>
              <a:rPr lang="en-US" sz="2400" dirty="0" err="1" smtClean="0"/>
              <a:t>DSpace</a:t>
            </a:r>
            <a:r>
              <a:rPr lang="en-US" sz="2400" dirty="0" smtClean="0"/>
              <a:t> project. We feel like this membership is important for a number of reasons</a:t>
            </a:r>
            <a:r>
              <a:rPr lang="en-US" sz="2400" baseline="0" dirty="0" smtClean="0"/>
              <a:t> – 1) it gives us a leadership role within the project, by allowing us seats on the </a:t>
            </a:r>
            <a:r>
              <a:rPr lang="en-US" sz="2400" dirty="0" err="1" smtClean="0"/>
              <a:t>DSpace</a:t>
            </a:r>
            <a:r>
              <a:rPr lang="en-US" sz="2400" dirty="0" smtClean="0"/>
              <a:t> Steering and Leadership Groups, which oversee the strategic direction of the </a:t>
            </a:r>
            <a:r>
              <a:rPr lang="en-US" sz="2400" dirty="0" err="1" smtClean="0"/>
              <a:t>DSpace</a:t>
            </a:r>
            <a:r>
              <a:rPr lang="en-US" sz="2400" dirty="0" smtClean="0"/>
              <a:t> project. (2) and equally</a:t>
            </a:r>
            <a:r>
              <a:rPr lang="en-US" sz="2400" baseline="0" dirty="0" smtClean="0"/>
              <a:t> important, it supports the continued development of </a:t>
            </a:r>
            <a:r>
              <a:rPr lang="en-US" sz="2400" baseline="0" dirty="0" err="1" smtClean="0"/>
              <a:t>DSpace</a:t>
            </a:r>
            <a:r>
              <a:rPr lang="en-US" sz="2400" baseline="0" dirty="0" smtClean="0"/>
              <a:t> and the health of the </a:t>
            </a:r>
            <a:r>
              <a:rPr lang="en-US" sz="2400" baseline="0" dirty="0" err="1" smtClean="0"/>
              <a:t>DuraSpace</a:t>
            </a:r>
            <a:r>
              <a:rPr lang="en-US" sz="2400" baseline="0" dirty="0" smtClean="0"/>
              <a:t> organization. We run 20 </a:t>
            </a:r>
            <a:r>
              <a:rPr lang="en-US" sz="2400" baseline="0" dirty="0" err="1" smtClean="0"/>
              <a:t>DSpace</a:t>
            </a:r>
            <a:r>
              <a:rPr lang="en-US" sz="2400" baseline="0" dirty="0" smtClean="0"/>
              <a:t> installations on behalf of our member organizations – all of us collectively have a vested in the health and sustainability of </a:t>
            </a:r>
            <a:r>
              <a:rPr lang="en-US" sz="2400" baseline="0" dirty="0" err="1" smtClean="0"/>
              <a:t>DSpace</a:t>
            </a:r>
            <a:r>
              <a:rPr lang="en-US" sz="2400" baseline="0" dirty="0" smtClean="0"/>
              <a:t>, and we want the application to continue to improve and serve the needs of our membership. </a:t>
            </a:r>
            <a:endParaRPr lang="en-US" sz="2400" dirty="0" smtClean="0"/>
          </a:p>
          <a:p>
            <a:endParaRPr lang="en-US" sz="2400" dirty="0" smtClean="0"/>
          </a:p>
          <a:p>
            <a:r>
              <a:rPr lang="en-US" sz="2400" dirty="0" smtClean="0"/>
              <a:t>One of the fun side benefits of attending the member summit this year was getting to meet their</a:t>
            </a:r>
            <a:r>
              <a:rPr lang="en-US" sz="2400" baseline="0" dirty="0" smtClean="0"/>
              <a:t> new CEO, who we all know as our old Executive Director, Debra Hanken Kurtz. You can see in the tweet on the screen that Debra gave a state of the union address to the assembled members and led the event. She is settling in well to her new role, and we are looking forward to continuing to work closely with her and with </a:t>
            </a:r>
            <a:r>
              <a:rPr lang="en-US" sz="2400" baseline="0" dirty="0" err="1" smtClean="0"/>
              <a:t>DuraSpace</a:t>
            </a:r>
            <a:r>
              <a:rPr lang="en-US" sz="2400" baseline="0" dirty="0" smtClean="0"/>
              <a:t>.</a:t>
            </a:r>
          </a:p>
          <a:p>
            <a:endParaRPr lang="en-US" sz="2400" baseline="0" dirty="0" smtClean="0"/>
          </a:p>
          <a:p>
            <a:r>
              <a:rPr lang="en-US" sz="2400" baseline="0" dirty="0" smtClean="0"/>
              <a:t>One final word on the </a:t>
            </a:r>
            <a:r>
              <a:rPr lang="en-US" sz="2400" baseline="0" dirty="0" err="1" smtClean="0"/>
              <a:t>DuraSpace</a:t>
            </a:r>
            <a:r>
              <a:rPr lang="en-US" sz="2400" baseline="0" dirty="0" smtClean="0"/>
              <a:t> Member Summit – the two main themes of the summit, from a </a:t>
            </a:r>
            <a:r>
              <a:rPr lang="en-US" sz="2400" baseline="0" dirty="0" err="1" smtClean="0"/>
              <a:t>DSpace</a:t>
            </a:r>
            <a:r>
              <a:rPr lang="en-US" sz="2400" baseline="0" dirty="0" smtClean="0"/>
              <a:t> perspective, involve sustainability </a:t>
            </a:r>
            <a:r>
              <a:rPr lang="en-US" sz="2400" baseline="0" dirty="0" smtClean="0"/>
              <a:t>(i.e. fundraising</a:t>
            </a:r>
            <a:r>
              <a:rPr lang="en-US" sz="2400" baseline="0" dirty="0" smtClean="0"/>
              <a:t>) and the implementation of a project road map, which will guide future development of the project for the next several years.</a:t>
            </a:r>
          </a:p>
          <a:p>
            <a:endParaRPr lang="en-US" sz="2400" baseline="0" dirty="0" smtClean="0"/>
          </a:p>
          <a:p>
            <a:r>
              <a:rPr lang="en-US" sz="2400" baseline="0" dirty="0" smtClean="0"/>
              <a:t>A lot of work has been done on this road map already. The community has been collecting “use cases” from </a:t>
            </a:r>
            <a:r>
              <a:rPr lang="en-US" sz="2400" baseline="0" dirty="0" err="1" smtClean="0"/>
              <a:t>DSpace</a:t>
            </a:r>
            <a:r>
              <a:rPr lang="en-US" sz="2400" baseline="0" dirty="0" smtClean="0"/>
              <a:t> users regarding new or existing functionality that users would value. And the community is working now to synthesize those collected use cases into a cogent road map to guide development.</a:t>
            </a:r>
          </a:p>
          <a:p>
            <a:endParaRPr lang="en-US" sz="2400" baseline="0" dirty="0" smtClean="0"/>
          </a:p>
          <a:p>
            <a:r>
              <a:rPr lang="en-US" sz="2400" baseline="0" dirty="0" smtClean="0"/>
              <a:t>Our own </a:t>
            </a:r>
            <a:r>
              <a:rPr lang="en-US" sz="2400" dirty="0" smtClean="0"/>
              <a:t>Ryan Steans has</a:t>
            </a:r>
            <a:r>
              <a:rPr lang="en-US" sz="2400" baseline="0" dirty="0" smtClean="0"/>
              <a:t> been asked to sit </a:t>
            </a:r>
            <a:r>
              <a:rPr lang="en-US" sz="2400" dirty="0" smtClean="0"/>
              <a:t>on the Working Group that will support that effort. One of the big foci of the road</a:t>
            </a:r>
            <a:r>
              <a:rPr lang="en-US" sz="2400" baseline="0" dirty="0" smtClean="0"/>
              <a:t> map will be around the converging the two different user interfaces in </a:t>
            </a:r>
            <a:r>
              <a:rPr lang="en-US" sz="2400" baseline="0" dirty="0" err="1" smtClean="0"/>
              <a:t>DSpace</a:t>
            </a:r>
            <a:r>
              <a:rPr lang="en-US" sz="2400" baseline="0" dirty="0" smtClean="0"/>
              <a:t> (the JSPUI and XMLUI interfaces) into a single interface, in order to reduce inefficiencies in future development efforts. And to that end, the </a:t>
            </a:r>
            <a:r>
              <a:rPr lang="en-US" sz="2400" baseline="0" dirty="0" err="1" smtClean="0"/>
              <a:t>DSPace</a:t>
            </a:r>
            <a:r>
              <a:rPr lang="en-US" sz="2400" baseline="0" dirty="0" smtClean="0"/>
              <a:t> Community Advisory Team will be holding a meeting in April to collect more use cases focused specifically on the UI. That meeting will be April 14</a:t>
            </a:r>
            <a:r>
              <a:rPr lang="en-US" sz="2400" baseline="30000" dirty="0" smtClean="0"/>
              <a:t>th</a:t>
            </a:r>
            <a:r>
              <a:rPr lang="en-US" sz="2400" baseline="0" dirty="0" smtClean="0"/>
              <a:t> at 10 AM, and when it is announced over the </a:t>
            </a:r>
            <a:r>
              <a:rPr lang="en-US" sz="2400" baseline="0" dirty="0" err="1" smtClean="0"/>
              <a:t>DSpace</a:t>
            </a:r>
            <a:r>
              <a:rPr lang="en-US" sz="2400" baseline="0" dirty="0" smtClean="0"/>
              <a:t> general list, I’ll forward it to our TDL </a:t>
            </a:r>
            <a:r>
              <a:rPr lang="en-US" sz="2400" baseline="0" dirty="0" err="1" smtClean="0"/>
              <a:t>DSpace</a:t>
            </a:r>
            <a:r>
              <a:rPr lang="en-US" sz="2400" baseline="0" dirty="0" smtClean="0"/>
              <a:t> list for those who are interested in participating.</a:t>
            </a:r>
            <a:endParaRPr lang="en-US" sz="2400" dirty="0" smtClean="0"/>
          </a:p>
        </p:txBody>
      </p:sp>
      <p:sp>
        <p:nvSpPr>
          <p:cNvPr id="4" name="Slide Number Placeholder 3"/>
          <p:cNvSpPr>
            <a:spLocks noGrp="1"/>
          </p:cNvSpPr>
          <p:nvPr>
            <p:ph type="sldNum" sz="quarter" idx="10"/>
          </p:nvPr>
        </p:nvSpPr>
        <p:spPr/>
        <p:txBody>
          <a:bodyPr/>
          <a:lstStyle/>
          <a:p>
            <a:fld id="{44E3A0B4-B39C-4FF6-BBE5-9727B0D11F1E}" type="slidenum">
              <a:rPr lang="en-US" smtClean="0"/>
              <a:t>6</a:t>
            </a:fld>
            <a:endParaRPr lang="en-US"/>
          </a:p>
        </p:txBody>
      </p:sp>
    </p:spTree>
    <p:extLst>
      <p:ext uri="{BB962C8B-B14F-4D97-AF65-F5344CB8AC3E}">
        <p14:creationId xmlns:p14="http://schemas.microsoft.com/office/powerpoint/2010/main" val="174338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Texas Digital Library released the latest version Vireo on </a:t>
            </a:r>
            <a:r>
              <a:rPr lang="en-US" sz="1200" u="sng" kern="1200" dirty="0" smtClean="0">
                <a:solidFill>
                  <a:schemeClr val="tx1"/>
                </a:solidFill>
                <a:effectLst/>
                <a:latin typeface="+mn-lt"/>
                <a:ea typeface="+mn-ea"/>
                <a:cs typeface="+mn-cs"/>
                <a:hlinkClick r:id="rId3"/>
              </a:rPr>
              <a:t>GitHub</a:t>
            </a:r>
            <a:r>
              <a:rPr lang="en-US" sz="1200" u="sng" kern="1200" dirty="0" smtClean="0">
                <a:solidFill>
                  <a:schemeClr val="tx1"/>
                </a:solidFill>
                <a:effectLst/>
                <a:latin typeface="+mn-lt"/>
                <a:ea typeface="+mn-ea"/>
                <a:cs typeface="+mn-cs"/>
              </a:rPr>
              <a:t> during the first week of</a:t>
            </a:r>
            <a:r>
              <a:rPr lang="en-US" sz="1200" u="sng" kern="1200" baseline="0" dirty="0" smtClean="0">
                <a:solidFill>
                  <a:schemeClr val="tx1"/>
                </a:solidFill>
                <a:effectLst/>
                <a:latin typeface="+mn-lt"/>
                <a:ea typeface="+mn-ea"/>
                <a:cs typeface="+mn-cs"/>
              </a:rPr>
              <a:t> March</a:t>
            </a:r>
            <a:r>
              <a:rPr lang="en-US" sz="1200" kern="1200" dirty="0" smtClean="0">
                <a:solidFill>
                  <a:schemeClr val="tx1"/>
                </a:solidFill>
                <a:effectLst/>
                <a:latin typeface="+mn-lt"/>
                <a:ea typeface="+mn-ea"/>
                <a:cs typeface="+mn-cs"/>
              </a:rPr>
              <a:t>, along with documentation for installation.</a:t>
            </a:r>
          </a:p>
          <a:p>
            <a:r>
              <a:rPr lang="en-US" sz="1200" kern="1200" dirty="0" smtClean="0">
                <a:solidFill>
                  <a:schemeClr val="tx1"/>
                </a:solidFill>
                <a:effectLst/>
                <a:latin typeface="+mn-lt"/>
                <a:ea typeface="+mn-ea"/>
                <a:cs typeface="+mn-cs"/>
              </a:rPr>
              <a:t> </a:t>
            </a:r>
          </a:p>
          <a:p>
            <a:r>
              <a:rPr lang="en-US" dirty="0" smtClean="0"/>
              <a:t>We’ve talked a lot about Vireo 3, so I won’t go into</a:t>
            </a:r>
            <a:r>
              <a:rPr lang="en-US" baseline="0" dirty="0" smtClean="0"/>
              <a:t> all the new features again, but this is a substantial version release with lots of new functionality and required the work of a number of people on the TDL staff and within the TDL membership, and we are thrilled to be able to release it to the open source community.</a:t>
            </a:r>
          </a:p>
          <a:p>
            <a:endParaRPr lang="en-US" baseline="0" dirty="0" smtClean="0"/>
          </a:p>
          <a:p>
            <a:r>
              <a:rPr lang="en-US" baseline="0" dirty="0" smtClean="0"/>
              <a:t>Many of you attended the Vireo 3 webinar where Ryan discussed the new features in Vireo. The recording of that event failed, and so we are re-recording the content and will have that up on the TDL website later this week.</a:t>
            </a:r>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8</a:t>
            </a:fld>
            <a:endParaRPr lang="en-US"/>
          </a:p>
        </p:txBody>
      </p:sp>
    </p:spTree>
    <p:extLst>
      <p:ext uri="{BB962C8B-B14F-4D97-AF65-F5344CB8AC3E}">
        <p14:creationId xmlns:p14="http://schemas.microsoft.com/office/powerpoint/2010/main" val="268980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Vireo open-source release means it’s available</a:t>
            </a:r>
            <a:r>
              <a:rPr lang="en-US" baseline="0" dirty="0" smtClean="0"/>
              <a:t> to our open-source partners, some of whom are listed here.</a:t>
            </a:r>
            <a:endParaRPr lang="en-US" dirty="0"/>
          </a:p>
        </p:txBody>
      </p:sp>
      <p:sp>
        <p:nvSpPr>
          <p:cNvPr id="4" name="Slide Number Placeholder 3"/>
          <p:cNvSpPr>
            <a:spLocks noGrp="1"/>
          </p:cNvSpPr>
          <p:nvPr>
            <p:ph type="sldNum" sz="quarter" idx="10"/>
          </p:nvPr>
        </p:nvSpPr>
        <p:spPr/>
        <p:txBody>
          <a:bodyPr/>
          <a:lstStyle/>
          <a:p>
            <a:fld id="{44E3A0B4-B39C-4FF6-BBE5-9727B0D11F1E}" type="slidenum">
              <a:rPr lang="en-US" smtClean="0"/>
              <a:t>9</a:t>
            </a:fld>
            <a:endParaRPr lang="en-US" dirty="0"/>
          </a:p>
        </p:txBody>
      </p:sp>
    </p:spTree>
    <p:extLst>
      <p:ext uri="{BB962C8B-B14F-4D97-AF65-F5344CB8AC3E}">
        <p14:creationId xmlns:p14="http://schemas.microsoft.com/office/powerpoint/2010/main" val="5690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the version is complete, we are also working to upgrade all of our hosted installations of Vireo over the next few weeks.</a:t>
            </a:r>
          </a:p>
          <a:p>
            <a:endParaRPr lang="en-US" baseline="0" dirty="0" smtClean="0"/>
          </a:p>
          <a:p>
            <a:r>
              <a:rPr lang="en-US" baseline="0" dirty="0" smtClean="0"/>
              <a:t>We are upgrading all hosted installations “in </a:t>
            </a:r>
            <a:r>
              <a:rPr lang="en-US" baseline="0" dirty="0" smtClean="0"/>
              <a:t>place</a:t>
            </a:r>
            <a:r>
              <a:rPr lang="en-US" baseline="0" dirty="0" smtClean="0"/>
              <a:t>,” </a:t>
            </a:r>
            <a:r>
              <a:rPr lang="en-US" baseline="0" dirty="0" smtClean="0"/>
              <a:t>meaning that we will not set up a clone of your installation to test. We will simply upgrade your production installation “in place.”</a:t>
            </a:r>
          </a:p>
          <a:p>
            <a:endParaRPr lang="en-US" baseline="0" dirty="0" smtClean="0"/>
          </a:p>
        </p:txBody>
      </p:sp>
      <p:sp>
        <p:nvSpPr>
          <p:cNvPr id="4" name="Slide Number Placeholder 3"/>
          <p:cNvSpPr>
            <a:spLocks noGrp="1"/>
          </p:cNvSpPr>
          <p:nvPr>
            <p:ph type="sldNum" sz="quarter" idx="10"/>
          </p:nvPr>
        </p:nvSpPr>
        <p:spPr/>
        <p:txBody>
          <a:bodyPr/>
          <a:lstStyle/>
          <a:p>
            <a:fld id="{44E3A0B4-B39C-4FF6-BBE5-9727B0D11F1E}" type="slidenum">
              <a:rPr lang="en-US" smtClean="0"/>
              <a:t>10</a:t>
            </a:fld>
            <a:endParaRPr lang="en-US"/>
          </a:p>
        </p:txBody>
      </p:sp>
    </p:spTree>
    <p:extLst>
      <p:ext uri="{BB962C8B-B14F-4D97-AF65-F5344CB8AC3E}">
        <p14:creationId xmlns:p14="http://schemas.microsoft.com/office/powerpoint/2010/main" val="1624730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147322-8CDF-4308-9076-DB880EA71F28}"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5A006-819A-4068-8D8B-22258D680B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8667069" y="5663937"/>
            <a:ext cx="2695575" cy="609600"/>
          </a:xfrm>
          <a:prstGeom prst="rect">
            <a:avLst/>
          </a:prstGeom>
          <a:effectLst/>
        </p:spPr>
      </p:pic>
    </p:spTree>
    <p:extLst>
      <p:ext uri="{BB962C8B-B14F-4D97-AF65-F5344CB8AC3E}">
        <p14:creationId xmlns:p14="http://schemas.microsoft.com/office/powerpoint/2010/main" val="75056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147322-8CDF-4308-9076-DB880EA71F28}"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5A006-819A-4068-8D8B-22258D680B64}" type="slidenum">
              <a:rPr lang="en-US" smtClean="0"/>
              <a:t>‹#›</a:t>
            </a:fld>
            <a:endParaRPr lang="en-US"/>
          </a:p>
        </p:txBody>
      </p:sp>
    </p:spTree>
    <p:extLst>
      <p:ext uri="{BB962C8B-B14F-4D97-AF65-F5344CB8AC3E}">
        <p14:creationId xmlns:p14="http://schemas.microsoft.com/office/powerpoint/2010/main" val="402213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147322-8CDF-4308-9076-DB880EA71F28}"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5A006-819A-4068-8D8B-22258D680B64}" type="slidenum">
              <a:rPr lang="en-US" smtClean="0"/>
              <a:t>‹#›</a:t>
            </a:fld>
            <a:endParaRPr lang="en-US"/>
          </a:p>
        </p:txBody>
      </p:sp>
    </p:spTree>
    <p:extLst>
      <p:ext uri="{BB962C8B-B14F-4D97-AF65-F5344CB8AC3E}">
        <p14:creationId xmlns:p14="http://schemas.microsoft.com/office/powerpoint/2010/main" val="7206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147322-8CDF-4308-9076-DB880EA71F28}"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5A006-819A-4068-8D8B-22258D680B64}" type="slidenum">
              <a:rPr lang="en-US" smtClean="0"/>
              <a:t>‹#›</a:t>
            </a:fld>
            <a:endParaRPr lang="en-US"/>
          </a:p>
        </p:txBody>
      </p:sp>
      <p:pic>
        <p:nvPicPr>
          <p:cNvPr id="7" name="Picture 6"/>
          <p:cNvPicPr>
            <a:picLocks noChangeAspect="1"/>
          </p:cNvPicPr>
          <p:nvPr/>
        </p:nvPicPr>
        <p:blipFill>
          <a:blip r:embed="rId2"/>
          <a:stretch>
            <a:fillRect/>
          </a:stretch>
        </p:blipFill>
        <p:spPr>
          <a:xfrm>
            <a:off x="8667069" y="5663937"/>
            <a:ext cx="2695575" cy="609600"/>
          </a:xfrm>
          <a:prstGeom prst="rect">
            <a:avLst/>
          </a:prstGeom>
          <a:effectLst/>
        </p:spPr>
      </p:pic>
    </p:spTree>
    <p:extLst>
      <p:ext uri="{BB962C8B-B14F-4D97-AF65-F5344CB8AC3E}">
        <p14:creationId xmlns:p14="http://schemas.microsoft.com/office/powerpoint/2010/main" val="227087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47322-8CDF-4308-9076-DB880EA71F28}"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5A006-819A-4068-8D8B-22258D680B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8667069" y="5663937"/>
            <a:ext cx="2695575" cy="609600"/>
          </a:xfrm>
          <a:prstGeom prst="rect">
            <a:avLst/>
          </a:prstGeom>
          <a:effectLst/>
        </p:spPr>
      </p:pic>
    </p:spTree>
    <p:extLst>
      <p:ext uri="{BB962C8B-B14F-4D97-AF65-F5344CB8AC3E}">
        <p14:creationId xmlns:p14="http://schemas.microsoft.com/office/powerpoint/2010/main" val="210611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147322-8CDF-4308-9076-DB880EA71F28}"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5A006-819A-4068-8D8B-22258D680B64}" type="slidenum">
              <a:rPr lang="en-US" smtClean="0"/>
              <a:t>‹#›</a:t>
            </a:fld>
            <a:endParaRPr lang="en-US"/>
          </a:p>
        </p:txBody>
      </p:sp>
      <p:pic>
        <p:nvPicPr>
          <p:cNvPr id="9" name="Picture 8"/>
          <p:cNvPicPr>
            <a:picLocks noChangeAspect="1"/>
          </p:cNvPicPr>
          <p:nvPr userDrawn="1"/>
        </p:nvPicPr>
        <p:blipFill>
          <a:blip r:embed="rId2"/>
          <a:stretch>
            <a:fillRect/>
          </a:stretch>
        </p:blipFill>
        <p:spPr>
          <a:xfrm>
            <a:off x="8667069" y="5663937"/>
            <a:ext cx="2695575" cy="609600"/>
          </a:xfrm>
          <a:prstGeom prst="rect">
            <a:avLst/>
          </a:prstGeom>
          <a:effectLst/>
        </p:spPr>
      </p:pic>
    </p:spTree>
    <p:extLst>
      <p:ext uri="{BB962C8B-B14F-4D97-AF65-F5344CB8AC3E}">
        <p14:creationId xmlns:p14="http://schemas.microsoft.com/office/powerpoint/2010/main" val="224552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147322-8CDF-4308-9076-DB880EA71F28}" type="datetimeFigureOut">
              <a:rPr lang="en-US" smtClean="0"/>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5A006-819A-4068-8D8B-22258D680B64}"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8667069" y="5663937"/>
            <a:ext cx="2695575" cy="609600"/>
          </a:xfrm>
          <a:prstGeom prst="rect">
            <a:avLst/>
          </a:prstGeom>
          <a:effectLst/>
        </p:spPr>
      </p:pic>
    </p:spTree>
    <p:extLst>
      <p:ext uri="{BB962C8B-B14F-4D97-AF65-F5344CB8AC3E}">
        <p14:creationId xmlns:p14="http://schemas.microsoft.com/office/powerpoint/2010/main" val="393960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147322-8CDF-4308-9076-DB880EA71F28}" type="datetimeFigureOut">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5A006-819A-4068-8D8B-22258D680B64}" type="slidenum">
              <a:rPr lang="en-US" smtClean="0"/>
              <a:t>‹#›</a:t>
            </a:fld>
            <a:endParaRPr lang="en-US"/>
          </a:p>
        </p:txBody>
      </p:sp>
      <p:pic>
        <p:nvPicPr>
          <p:cNvPr id="6" name="Picture 5"/>
          <p:cNvPicPr>
            <a:picLocks noChangeAspect="1"/>
          </p:cNvPicPr>
          <p:nvPr userDrawn="1"/>
        </p:nvPicPr>
        <p:blipFill>
          <a:blip r:embed="rId2"/>
          <a:stretch>
            <a:fillRect/>
          </a:stretch>
        </p:blipFill>
        <p:spPr>
          <a:xfrm>
            <a:off x="8667069" y="5663937"/>
            <a:ext cx="2695575" cy="609600"/>
          </a:xfrm>
          <a:prstGeom prst="rect">
            <a:avLst/>
          </a:prstGeom>
          <a:effectLst/>
        </p:spPr>
      </p:pic>
    </p:spTree>
    <p:extLst>
      <p:ext uri="{BB962C8B-B14F-4D97-AF65-F5344CB8AC3E}">
        <p14:creationId xmlns:p14="http://schemas.microsoft.com/office/powerpoint/2010/main" val="341456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147322-8CDF-4308-9076-DB880EA71F28}" type="datetimeFigureOut">
              <a:rPr lang="en-US" smtClean="0"/>
              <a:t>3/18/2015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8C5A006-819A-4068-8D8B-22258D680B64}" type="slidenum">
              <a:rPr lang="en-US" smtClean="0"/>
              <a:t>‹#›</a:t>
            </a:fld>
            <a:endParaRPr lang="en-US"/>
          </a:p>
        </p:txBody>
      </p:sp>
      <p:pic>
        <p:nvPicPr>
          <p:cNvPr id="10" name="Picture 9"/>
          <p:cNvPicPr>
            <a:picLocks noChangeAspect="1"/>
          </p:cNvPicPr>
          <p:nvPr userDrawn="1"/>
        </p:nvPicPr>
        <p:blipFill>
          <a:blip r:embed="rId2"/>
          <a:stretch>
            <a:fillRect/>
          </a:stretch>
        </p:blipFill>
        <p:spPr>
          <a:xfrm>
            <a:off x="8667069" y="5663937"/>
            <a:ext cx="2695575" cy="609600"/>
          </a:xfrm>
          <a:prstGeom prst="rect">
            <a:avLst/>
          </a:prstGeom>
          <a:effectLst/>
        </p:spPr>
      </p:pic>
    </p:spTree>
    <p:extLst>
      <p:ext uri="{BB962C8B-B14F-4D97-AF65-F5344CB8AC3E}">
        <p14:creationId xmlns:p14="http://schemas.microsoft.com/office/powerpoint/2010/main" val="85994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147322-8CDF-4308-9076-DB880EA71F28}" type="datetimeFigureOut">
              <a:rPr lang="en-US" smtClean="0"/>
              <a:t>3/18/2015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C5A006-819A-4068-8D8B-22258D680B64}" type="slidenum">
              <a:rPr lang="en-US" smtClean="0"/>
              <a:t>‹#›</a:t>
            </a:fld>
            <a:endParaRPr lang="en-US"/>
          </a:p>
        </p:txBody>
      </p:sp>
    </p:spTree>
    <p:extLst>
      <p:ext uri="{BB962C8B-B14F-4D97-AF65-F5344CB8AC3E}">
        <p14:creationId xmlns:p14="http://schemas.microsoft.com/office/powerpoint/2010/main" val="46449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47322-8CDF-4308-9076-DB880EA71F28}"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5A006-819A-4068-8D8B-22258D680B64}" type="slidenum">
              <a:rPr lang="en-US" smtClean="0"/>
              <a:t>‹#›</a:t>
            </a:fld>
            <a:endParaRPr lang="en-US"/>
          </a:p>
        </p:txBody>
      </p:sp>
    </p:spTree>
    <p:extLst>
      <p:ext uri="{BB962C8B-B14F-4D97-AF65-F5344CB8AC3E}">
        <p14:creationId xmlns:p14="http://schemas.microsoft.com/office/powerpoint/2010/main" val="148822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147322-8CDF-4308-9076-DB880EA71F28}" type="datetimeFigureOut">
              <a:rPr lang="en-US" smtClean="0"/>
              <a:t>3/18/2015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8C5A006-819A-4068-8D8B-22258D680B6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421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creativecommons.org/licenses/by/4.0/" TargetMode="External"/><Relationship Id="rId4" Type="http://schemas.openxmlformats.org/officeDocument/2006/relationships/hyperlink" Target="http://www.flickr.com/photos/renaissancechambara/558078867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creativecommons.org/licenses/by/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tdl.org/training" TargetMode="External"/><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hyperlink" Target="http://creativecommons.org/licenses/by/4.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creativecommons.org/licenses/by/4.0/"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conferences.tdl.org/tcd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hyperlink" Target="http://creativecommons.org/licenses/by/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conferences.tdl.org/tcdl"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txetda.wordpress.com/etd-forum/txetdausetda-region-3-2015-joint-conference/conference-progra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creativecommons.org/licenses/by/4.0/"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creativecommons.org/licenses/by/4.0/"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iki.duraspace.org/display/DSPACE/Use+Cas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creativecommons.org/licenses/by/4.0/"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image" Target="../media/image10.png"/><Relationship Id="rId7" Type="http://schemas.openxmlformats.org/officeDocument/2006/relationships/hyperlink" Target="http://www.flickr.com/photos/anthonycramp/%20442856117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github.com/TexasDigitalLibrary/Vireo" TargetMode="Externa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jpeg"/><Relationship Id="rId7" Type="http://schemas.openxmlformats.org/officeDocument/2006/relationships/hyperlink" Target="http://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7563" y="758952"/>
            <a:ext cx="7798117" cy="3566160"/>
          </a:xfrm>
        </p:spPr>
        <p:txBody>
          <a:bodyPr/>
          <a:lstStyle/>
          <a:p>
            <a:r>
              <a:rPr lang="en-US" dirty="0" smtClean="0"/>
              <a:t>TDL Forum</a:t>
            </a:r>
            <a:endParaRPr lang="en-US" dirty="0"/>
          </a:p>
        </p:txBody>
      </p:sp>
      <p:sp>
        <p:nvSpPr>
          <p:cNvPr id="6" name="Subtitle 2"/>
          <p:cNvSpPr txBox="1">
            <a:spLocks/>
          </p:cNvSpPr>
          <p:nvPr/>
        </p:nvSpPr>
        <p:spPr>
          <a:xfrm>
            <a:off x="1146220" y="4496414"/>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i="1" dirty="0" smtClean="0"/>
              <a:t>WEDNESDAY, March 18, 2015</a:t>
            </a:r>
            <a:endParaRPr lang="en-US" dirty="0" smtClean="0"/>
          </a:p>
          <a:p>
            <a:r>
              <a:rPr lang="en-US" dirty="0" smtClean="0"/>
              <a:t> </a:t>
            </a:r>
          </a:p>
          <a:p>
            <a:endParaRPr lang="en-US" dirty="0"/>
          </a:p>
        </p:txBody>
      </p:sp>
      <p:sp>
        <p:nvSpPr>
          <p:cNvPr id="7" name="Rectangle 6"/>
          <p:cNvSpPr/>
          <p:nvPr/>
        </p:nvSpPr>
        <p:spPr>
          <a:xfrm>
            <a:off x="1146221" y="5401835"/>
            <a:ext cx="3211468" cy="904863"/>
          </a:xfrm>
          <a:prstGeom prst="rect">
            <a:avLst/>
          </a:prstGeom>
        </p:spPr>
        <p:txBody>
          <a:bodyPr wrap="square">
            <a:spAutoFit/>
          </a:bodyPr>
          <a:lstStyle/>
          <a:p>
            <a:pPr>
              <a:lnSpc>
                <a:spcPct val="110000"/>
              </a:lnSpc>
            </a:pPr>
            <a:r>
              <a:rPr lang="en-US" sz="1600" b="1" i="1" dirty="0" smtClean="0">
                <a:latin typeface="+mj-lt"/>
              </a:rPr>
              <a:t>Kristi Park</a:t>
            </a:r>
          </a:p>
          <a:p>
            <a:pPr>
              <a:lnSpc>
                <a:spcPct val="110000"/>
              </a:lnSpc>
            </a:pPr>
            <a:r>
              <a:rPr lang="en-US" sz="1600" i="1" dirty="0" smtClean="0">
                <a:latin typeface="+mj-lt"/>
              </a:rPr>
              <a:t>Interim Director/Marketing Manager</a:t>
            </a:r>
          </a:p>
          <a:p>
            <a:pPr>
              <a:lnSpc>
                <a:spcPct val="110000"/>
              </a:lnSpc>
            </a:pPr>
            <a:endParaRPr lang="en-US" sz="1600" i="1" dirty="0">
              <a:latin typeface="+mj-lt"/>
            </a:endParaRPr>
          </a:p>
        </p:txBody>
      </p:sp>
      <p:pic>
        <p:nvPicPr>
          <p:cNvPr id="3076" name="Picture 4"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989465" y="6581344"/>
            <a:ext cx="6096000" cy="276999"/>
          </a:xfrm>
          <a:prstGeom prst="rect">
            <a:avLst/>
          </a:prstGeom>
        </p:spPr>
        <p:txBody>
          <a:bodyPr>
            <a:spAutoFit/>
          </a:bodyPr>
          <a:lstStyle/>
          <a:p>
            <a:r>
              <a:rPr lang="en-US" sz="1200" dirty="0">
                <a:solidFill>
                  <a:schemeClr val="bg1"/>
                </a:solidFill>
                <a:latin typeface="Helvetica Neue"/>
              </a:rPr>
              <a:t>This work is licensed under a</a:t>
            </a:r>
            <a:r>
              <a:rPr lang="en-US" sz="1200" dirty="0">
                <a:solidFill>
                  <a:srgbClr val="000000"/>
                </a:solidFill>
                <a:latin typeface="Helvetica Neue"/>
              </a:rPr>
              <a:t> </a:t>
            </a:r>
            <a:r>
              <a:rPr lang="en-US" sz="1200" dirty="0">
                <a:solidFill>
                  <a:srgbClr val="4374B7"/>
                </a:solidFill>
                <a:latin typeface="Helvetica Neue"/>
                <a:hlinkClick r:id="rId3"/>
              </a:rPr>
              <a:t>Creative Commons Attribution 4.0 International License</a:t>
            </a:r>
            <a:r>
              <a:rPr lang="en-US" sz="1200" dirty="0">
                <a:solidFill>
                  <a:srgbClr val="000000"/>
                </a:solidFill>
                <a:latin typeface="Helvetica Neue"/>
              </a:rPr>
              <a:t>.</a:t>
            </a:r>
            <a:endParaRPr lang="en-US" sz="1200" dirty="0"/>
          </a:p>
        </p:txBody>
      </p:sp>
      <p:sp>
        <p:nvSpPr>
          <p:cNvPr id="8" name="Rectangle 7"/>
          <p:cNvSpPr/>
          <p:nvPr/>
        </p:nvSpPr>
        <p:spPr>
          <a:xfrm>
            <a:off x="5356271" y="5401834"/>
            <a:ext cx="3211468" cy="904863"/>
          </a:xfrm>
          <a:prstGeom prst="rect">
            <a:avLst/>
          </a:prstGeom>
        </p:spPr>
        <p:txBody>
          <a:bodyPr wrap="square">
            <a:spAutoFit/>
          </a:bodyPr>
          <a:lstStyle/>
          <a:p>
            <a:pPr>
              <a:lnSpc>
                <a:spcPct val="110000"/>
              </a:lnSpc>
            </a:pPr>
            <a:r>
              <a:rPr lang="en-US" sz="1600" b="1" i="1" dirty="0" smtClean="0">
                <a:latin typeface="+mj-lt"/>
              </a:rPr>
              <a:t>Ryan Steans </a:t>
            </a:r>
          </a:p>
          <a:p>
            <a:pPr>
              <a:lnSpc>
                <a:spcPct val="110000"/>
              </a:lnSpc>
            </a:pPr>
            <a:r>
              <a:rPr lang="en-US" sz="1600" i="1" dirty="0" smtClean="0">
                <a:latin typeface="+mj-lt"/>
              </a:rPr>
              <a:t>Director of Operations</a:t>
            </a:r>
          </a:p>
          <a:p>
            <a:pPr>
              <a:lnSpc>
                <a:spcPct val="110000"/>
              </a:lnSpc>
            </a:pPr>
            <a:endParaRPr lang="en-US" sz="1600" i="1" dirty="0">
              <a:latin typeface="+mj-lt"/>
            </a:endParaRPr>
          </a:p>
        </p:txBody>
      </p:sp>
      <p:pic>
        <p:nvPicPr>
          <p:cNvPr id="9" name="Picture 4" descr="https://openclipart.org/image/300px/svg_to_png/169415/discussion.png"/>
          <p:cNvPicPr>
            <a:picLocks noChangeAspect="1" noChangeArrowheads="1"/>
          </p:cNvPicPr>
          <p:nvPr/>
        </p:nvPicPr>
        <p:blipFill>
          <a:blip r:embed="rId5">
            <a:duotone>
              <a:prstClr val="black"/>
              <a:srgbClr val="108FAD">
                <a:tint val="45000"/>
                <a:satMod val="400000"/>
              </a:srgbClr>
            </a:duotone>
            <a:extLst>
              <a:ext uri="{28A0092B-C50C-407E-A947-70E740481C1C}">
                <a14:useLocalDpi xmlns:a14="http://schemas.microsoft.com/office/drawing/2010/main" val="0"/>
              </a:ext>
            </a:extLst>
          </a:blip>
          <a:srcRect/>
          <a:stretch>
            <a:fillRect/>
          </a:stretch>
        </p:blipFill>
        <p:spPr bwMode="auto">
          <a:xfrm>
            <a:off x="1100051" y="2355181"/>
            <a:ext cx="2065180" cy="184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52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TDL-hosted Vireo</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16968" y="2005398"/>
            <a:ext cx="4938712" cy="3704034"/>
          </a:xfrm>
        </p:spPr>
      </p:pic>
      <p:sp>
        <p:nvSpPr>
          <p:cNvPr id="10" name="TextBox 9"/>
          <p:cNvSpPr txBox="1"/>
          <p:nvPr/>
        </p:nvSpPr>
        <p:spPr>
          <a:xfrm rot="16200000">
            <a:off x="9645880" y="3614482"/>
            <a:ext cx="3704034" cy="600164"/>
          </a:xfrm>
          <a:prstGeom prst="rect">
            <a:avLst/>
          </a:prstGeom>
          <a:noFill/>
        </p:spPr>
        <p:txBody>
          <a:bodyPr wrap="square" rtlCol="0">
            <a:spAutoFit/>
          </a:bodyPr>
          <a:lstStyle/>
          <a:p>
            <a:r>
              <a:rPr lang="en-US" sz="1100" dirty="0"/>
              <a:t>Upgrade under way. By Ged Carrol. CC BY 2.0 </a:t>
            </a:r>
            <a:r>
              <a:rPr lang="en-US" sz="1100" dirty="0">
                <a:hlinkClick r:id="rId4"/>
              </a:rPr>
              <a:t>http</a:t>
            </a:r>
            <a:r>
              <a:rPr lang="en-US" sz="1100" dirty="0" smtClean="0">
                <a:hlinkClick r:id="rId4"/>
              </a:rPr>
              <a:t>://</a:t>
            </a:r>
          </a:p>
          <a:p>
            <a:r>
              <a:rPr lang="en-US" sz="1100" dirty="0" smtClean="0">
                <a:hlinkClick r:id="rId4"/>
              </a:rPr>
              <a:t>www.flickr.com/photos/renaissancechambara/5580788670</a:t>
            </a:r>
            <a:r>
              <a:rPr lang="en-US" sz="1100" dirty="0">
                <a:hlinkClick r:id="rId4"/>
              </a:rPr>
              <a:t>/</a:t>
            </a:r>
            <a:endParaRPr lang="en-US" sz="1100" dirty="0"/>
          </a:p>
          <a:p>
            <a:endParaRPr lang="en-US" sz="1100" dirty="0"/>
          </a:p>
        </p:txBody>
      </p:sp>
      <p:pic>
        <p:nvPicPr>
          <p:cNvPr id="11" name="Picture 4"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half" idx="2"/>
          </p:nvPr>
        </p:nvSpPr>
        <p:spPr/>
        <p:txBody>
          <a:bodyPr/>
          <a:lstStyle/>
          <a:p>
            <a:endParaRPr lang="en-US"/>
          </a:p>
        </p:txBody>
      </p:sp>
      <p:sp>
        <p:nvSpPr>
          <p:cNvPr id="8" name="Content Placeholder 8"/>
          <p:cNvSpPr txBox="1">
            <a:spLocks/>
          </p:cNvSpPr>
          <p:nvPr/>
        </p:nvSpPr>
        <p:spPr>
          <a:xfrm>
            <a:off x="1158240" y="1845735"/>
            <a:ext cx="4937760" cy="402336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dirty="0" smtClean="0">
                <a:solidFill>
                  <a:schemeClr val="bg1">
                    <a:lumMod val="50000"/>
                  </a:schemeClr>
                </a:solidFill>
              </a:rPr>
              <a:t>UT Austin – February 23</a:t>
            </a:r>
            <a:r>
              <a:rPr lang="en-US" baseline="30000" dirty="0" smtClean="0">
                <a:solidFill>
                  <a:schemeClr val="bg1">
                    <a:lumMod val="50000"/>
                  </a:schemeClr>
                </a:solidFill>
              </a:rPr>
              <a:t>rd</a:t>
            </a:r>
            <a:endParaRPr lang="en-US" dirty="0" smtClean="0">
              <a:solidFill>
                <a:schemeClr val="bg1">
                  <a:lumMod val="50000"/>
                </a:schemeClr>
              </a:solidFill>
            </a:endParaRPr>
          </a:p>
          <a:p>
            <a:pPr lvl="1"/>
            <a:r>
              <a:rPr lang="en-US" dirty="0" smtClean="0">
                <a:solidFill>
                  <a:schemeClr val="bg1">
                    <a:lumMod val="50000"/>
                  </a:schemeClr>
                </a:solidFill>
              </a:rPr>
              <a:t>Angelo State – March 17</a:t>
            </a:r>
            <a:r>
              <a:rPr lang="en-US" baseline="30000" dirty="0" smtClean="0">
                <a:solidFill>
                  <a:schemeClr val="bg1">
                    <a:lumMod val="50000"/>
                  </a:schemeClr>
                </a:solidFill>
              </a:rPr>
              <a:t>th</a:t>
            </a:r>
            <a:endParaRPr lang="en-US" dirty="0" smtClean="0">
              <a:solidFill>
                <a:schemeClr val="bg1">
                  <a:lumMod val="50000"/>
                </a:schemeClr>
              </a:solidFill>
            </a:endParaRPr>
          </a:p>
          <a:p>
            <a:pPr lvl="1"/>
            <a:r>
              <a:rPr lang="en-US" dirty="0" smtClean="0">
                <a:solidFill>
                  <a:schemeClr val="bg1">
                    <a:lumMod val="50000"/>
                  </a:schemeClr>
                </a:solidFill>
              </a:rPr>
              <a:t>UT Southwestern Medical – March 18</a:t>
            </a:r>
            <a:r>
              <a:rPr lang="en-US" baseline="30000" dirty="0" smtClean="0">
                <a:solidFill>
                  <a:schemeClr val="bg1">
                    <a:lumMod val="50000"/>
                  </a:schemeClr>
                </a:solidFill>
              </a:rPr>
              <a:t>th</a:t>
            </a:r>
          </a:p>
          <a:p>
            <a:pPr lvl="1"/>
            <a:r>
              <a:rPr lang="en-US" dirty="0" smtClean="0">
                <a:solidFill>
                  <a:schemeClr val="bg1">
                    <a:lumMod val="50000"/>
                  </a:schemeClr>
                </a:solidFill>
              </a:rPr>
              <a:t>University of North Texas (launched as Vireo 3)</a:t>
            </a:r>
          </a:p>
          <a:p>
            <a:pPr lvl="1"/>
            <a:r>
              <a:rPr lang="en-US" dirty="0" smtClean="0"/>
              <a:t>West Texas A&amp;M – March 19</a:t>
            </a:r>
            <a:r>
              <a:rPr lang="en-US" baseline="30000" dirty="0" smtClean="0"/>
              <a:t>th</a:t>
            </a:r>
            <a:endParaRPr lang="en-US" dirty="0" smtClean="0"/>
          </a:p>
          <a:p>
            <a:pPr lvl="1"/>
            <a:r>
              <a:rPr lang="en-US" dirty="0" smtClean="0"/>
              <a:t>Texas A&amp;M International – March 24</a:t>
            </a:r>
            <a:r>
              <a:rPr lang="en-US" baseline="30000" dirty="0" smtClean="0"/>
              <a:t>th</a:t>
            </a:r>
            <a:endParaRPr lang="en-US" dirty="0" smtClean="0"/>
          </a:p>
          <a:p>
            <a:pPr lvl="1"/>
            <a:r>
              <a:rPr lang="en-US" dirty="0" smtClean="0"/>
              <a:t>Texas A&amp;M Corpus Christi – March 25</a:t>
            </a:r>
            <a:r>
              <a:rPr lang="en-US" baseline="30000" dirty="0" smtClean="0"/>
              <a:t>th</a:t>
            </a:r>
            <a:endParaRPr lang="en-US" dirty="0" smtClean="0"/>
          </a:p>
          <a:p>
            <a:pPr lvl="1"/>
            <a:r>
              <a:rPr lang="en-US" dirty="0" smtClean="0"/>
              <a:t>Texas Tech University – March 26</a:t>
            </a:r>
            <a:r>
              <a:rPr lang="en-US" baseline="30000" dirty="0" smtClean="0"/>
              <a:t>th</a:t>
            </a:r>
            <a:endParaRPr lang="en-US" dirty="0" smtClean="0"/>
          </a:p>
          <a:p>
            <a:pPr lvl="1"/>
            <a:r>
              <a:rPr lang="en-US" dirty="0" smtClean="0"/>
              <a:t>Trinity University – March 27</a:t>
            </a:r>
            <a:r>
              <a:rPr lang="en-US" baseline="30000" dirty="0" smtClean="0"/>
              <a:t>th</a:t>
            </a:r>
            <a:endParaRPr lang="en-US" dirty="0" smtClean="0"/>
          </a:p>
          <a:p>
            <a:pPr lvl="1"/>
            <a:r>
              <a:rPr lang="en-US" dirty="0" smtClean="0"/>
              <a:t>University of Houston – March 31</a:t>
            </a:r>
            <a:r>
              <a:rPr lang="en-US" baseline="30000" dirty="0" smtClean="0"/>
              <a:t>st</a:t>
            </a:r>
            <a:endParaRPr lang="en-US" dirty="0" smtClean="0"/>
          </a:p>
          <a:p>
            <a:pPr lvl="1"/>
            <a:r>
              <a:rPr lang="en-US" dirty="0" smtClean="0"/>
              <a:t>UT Arlington – April 1</a:t>
            </a:r>
            <a:r>
              <a:rPr lang="en-US" baseline="30000" dirty="0" smtClean="0"/>
              <a:t>st</a:t>
            </a:r>
            <a:endParaRPr lang="en-US" dirty="0" smtClean="0"/>
          </a:p>
          <a:p>
            <a:pPr lvl="1"/>
            <a:r>
              <a:rPr lang="en-US" dirty="0" smtClean="0"/>
              <a:t>UTMB – April 2</a:t>
            </a:r>
            <a:r>
              <a:rPr lang="en-US" baseline="30000" dirty="0" smtClean="0"/>
              <a:t>nd</a:t>
            </a:r>
            <a:r>
              <a:rPr lang="en-US" dirty="0" smtClean="0"/>
              <a:t> </a:t>
            </a:r>
          </a:p>
          <a:p>
            <a:pPr lvl="1"/>
            <a:r>
              <a:rPr lang="en-US" dirty="0" smtClean="0"/>
              <a:t>Baylor – Summer</a:t>
            </a:r>
          </a:p>
        </p:txBody>
      </p:sp>
    </p:spTree>
    <p:extLst>
      <p:ext uri="{BB962C8B-B14F-4D97-AF65-F5344CB8AC3E}">
        <p14:creationId xmlns:p14="http://schemas.microsoft.com/office/powerpoint/2010/main" val="23232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9454" b="3526"/>
          <a:stretch/>
        </p:blipFill>
        <p:spPr>
          <a:xfrm>
            <a:off x="1097280" y="712841"/>
            <a:ext cx="4186788" cy="4857750"/>
          </a:xfrm>
        </p:spPr>
      </p:pic>
      <p:sp>
        <p:nvSpPr>
          <p:cNvPr id="4" name="Content Placeholder 3"/>
          <p:cNvSpPr>
            <a:spLocks noGrp="1"/>
          </p:cNvSpPr>
          <p:nvPr>
            <p:ph sz="half" idx="2"/>
          </p:nvPr>
        </p:nvSpPr>
        <p:spPr>
          <a:xfrm>
            <a:off x="5284069" y="712841"/>
            <a:ext cx="5871612" cy="4857750"/>
          </a:xfrm>
          <a:solidFill>
            <a:schemeClr val="bg1"/>
          </a:solidFill>
        </p:spPr>
        <p:txBody>
          <a:bodyPr lIns="274320" tIns="548640"/>
          <a:lstStyle/>
          <a:p>
            <a:r>
              <a:rPr lang="en-US" sz="2800" b="1" dirty="0" smtClean="0"/>
              <a:t>Hiring software engineer focused on </a:t>
            </a:r>
            <a:r>
              <a:rPr lang="en-US" sz="2800" b="1" dirty="0" err="1" smtClean="0"/>
              <a:t>DSpace</a:t>
            </a:r>
            <a:r>
              <a:rPr lang="en-US" sz="2800" b="1" dirty="0" smtClean="0"/>
              <a:t> development and support</a:t>
            </a:r>
          </a:p>
          <a:p>
            <a:r>
              <a:rPr lang="en-US" sz="2400" dirty="0" smtClean="0"/>
              <a:t>Goal: By April 1</a:t>
            </a:r>
          </a:p>
          <a:p>
            <a:r>
              <a:rPr lang="en-US" sz="2400" dirty="0" smtClean="0"/>
              <a:t>Projects may include:</a:t>
            </a:r>
          </a:p>
          <a:p>
            <a:pPr lvl="1"/>
            <a:r>
              <a:rPr lang="en-US" sz="2200" dirty="0" smtClean="0"/>
              <a:t>Embedded media player for TDL-hosted </a:t>
            </a:r>
            <a:r>
              <a:rPr lang="en-US" sz="2200" dirty="0" err="1" smtClean="0"/>
              <a:t>DSpaces</a:t>
            </a:r>
            <a:endParaRPr lang="en-US" sz="2200" dirty="0" smtClean="0"/>
          </a:p>
          <a:p>
            <a:pPr lvl="1"/>
            <a:r>
              <a:rPr lang="en-US" sz="2200" dirty="0" smtClean="0"/>
              <a:t>Migration of UT Digital Repository to TDL</a:t>
            </a:r>
          </a:p>
          <a:p>
            <a:pPr lvl="1"/>
            <a:r>
              <a:rPr lang="en-US" sz="2200" dirty="0" smtClean="0"/>
              <a:t>Planning upgrades to </a:t>
            </a:r>
            <a:r>
              <a:rPr lang="en-US" sz="2200" dirty="0" err="1" smtClean="0"/>
              <a:t>DSpace</a:t>
            </a:r>
            <a:r>
              <a:rPr lang="en-US" sz="2200" dirty="0" smtClean="0"/>
              <a:t> 5</a:t>
            </a:r>
          </a:p>
          <a:p>
            <a:endParaRPr lang="en-US" dirty="0" smtClean="0"/>
          </a:p>
        </p:txBody>
      </p:sp>
      <p:sp>
        <p:nvSpPr>
          <p:cNvPr id="7" name="TextBox 6"/>
          <p:cNvSpPr txBox="1"/>
          <p:nvPr/>
        </p:nvSpPr>
        <p:spPr>
          <a:xfrm rot="16200000">
            <a:off x="-1654761" y="2910884"/>
            <a:ext cx="4857750" cy="461665"/>
          </a:xfrm>
          <a:prstGeom prst="rect">
            <a:avLst/>
          </a:prstGeom>
          <a:noFill/>
        </p:spPr>
        <p:txBody>
          <a:bodyPr wrap="square" rtlCol="0">
            <a:spAutoFit/>
          </a:bodyPr>
          <a:lstStyle/>
          <a:p>
            <a:r>
              <a:rPr lang="en-US" sz="1200" dirty="0"/>
              <a:t>Keep calm and code on, n00bs. By slworking2. http://www.flickr.com/photos/slworking/8249189090/ CC-BY-NC-SA </a:t>
            </a:r>
            <a:r>
              <a:rPr lang="en-US" sz="1200" dirty="0" smtClean="0"/>
              <a:t>2.0</a:t>
            </a:r>
            <a:endParaRPr lang="en-US" sz="1200" dirty="0"/>
          </a:p>
        </p:txBody>
      </p:sp>
      <p:pic>
        <p:nvPicPr>
          <p:cNvPr id="8" name="Picture 4"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18444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Events</a:t>
            </a:r>
            <a:endParaRPr lang="en-US" dirty="0"/>
          </a:p>
        </p:txBody>
      </p:sp>
      <p:sp>
        <p:nvSpPr>
          <p:cNvPr id="3" name="Text Placeholder 2"/>
          <p:cNvSpPr>
            <a:spLocks noGrp="1"/>
          </p:cNvSpPr>
          <p:nvPr>
            <p:ph type="body" idx="1"/>
          </p:nvPr>
        </p:nvSpPr>
        <p:spPr/>
        <p:txBody>
          <a:bodyPr/>
          <a:lstStyle/>
          <a:p>
            <a:r>
              <a:rPr lang="en-US" dirty="0" smtClean="0"/>
              <a:t>USETDA, Training, TCDL</a:t>
            </a:r>
            <a:endParaRPr lang="en-US" dirty="0"/>
          </a:p>
        </p:txBody>
      </p:sp>
    </p:spTree>
    <p:extLst>
      <p:ext uri="{BB962C8B-B14F-4D97-AF65-F5344CB8AC3E}">
        <p14:creationId xmlns:p14="http://schemas.microsoft.com/office/powerpoint/2010/main" val="297763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1221230" y="2164948"/>
            <a:ext cx="4334181" cy="1378352"/>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2400" b="1" dirty="0"/>
              <a:t>Introduction to </a:t>
            </a:r>
            <a:r>
              <a:rPr lang="en-US" sz="2400" b="1" dirty="0" err="1"/>
              <a:t>DSpace</a:t>
            </a:r>
            <a:r>
              <a:rPr lang="en-US" sz="2400" b="1" dirty="0"/>
              <a:t> </a:t>
            </a:r>
            <a:r>
              <a:rPr lang="en-US" sz="2400" b="1" dirty="0" smtClean="0"/>
              <a:t>Training</a:t>
            </a:r>
            <a:endParaRPr lang="en-US" sz="2400" dirty="0"/>
          </a:p>
          <a:p>
            <a:r>
              <a:rPr lang="en-US" sz="2400" dirty="0"/>
              <a:t>March 31, 2015 | University of Houston Clear Lake | More </a:t>
            </a:r>
            <a:r>
              <a:rPr lang="en-US" sz="2400" dirty="0">
                <a:hlinkClick r:id="rId3"/>
              </a:rPr>
              <a:t>here</a:t>
            </a:r>
            <a:r>
              <a:rPr lang="en-US" sz="2400" dirty="0" smtClean="0"/>
              <a:t>.</a:t>
            </a:r>
            <a:endParaRPr lang="en-US" sz="2400" b="1" dirty="0" smtClean="0"/>
          </a:p>
          <a:p>
            <a:endParaRPr lang="en-US" sz="2400" b="1" dirty="0" smtClean="0"/>
          </a:p>
          <a:p>
            <a:endParaRPr lang="en-US" sz="2400" dirty="0" smtClean="0"/>
          </a:p>
          <a:p>
            <a:endParaRPr lang="en-US" sz="2400" b="1" dirty="0" smtClean="0"/>
          </a:p>
          <a:p>
            <a:pPr lvl="1"/>
            <a:endParaRPr lang="en-US" sz="2400" dirty="0"/>
          </a:p>
          <a:p>
            <a:pPr lvl="1"/>
            <a:endParaRPr lang="en-US" sz="2400" dirty="0"/>
          </a:p>
        </p:txBody>
      </p:sp>
      <p:pic>
        <p:nvPicPr>
          <p:cNvPr id="5" name="Picture 4"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eblogs.lib.uh.edu/speccol/wp-content/themes/UH_Libraries/images/uh-libraries-vector-gray-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8080" y="4376833"/>
            <a:ext cx="4934010" cy="4065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21229" y="4281770"/>
            <a:ext cx="4334182"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a:t>ETD Management with Vireo </a:t>
            </a:r>
            <a:endParaRPr lang="en-US" sz="2400" b="1" dirty="0" smtClean="0"/>
          </a:p>
          <a:p>
            <a:endParaRPr lang="en-US" sz="2400" b="1" dirty="0"/>
          </a:p>
          <a:p>
            <a:r>
              <a:rPr lang="en-US" sz="2400" dirty="0" smtClean="0"/>
              <a:t>June </a:t>
            </a:r>
            <a:r>
              <a:rPr lang="en-US" sz="2400" dirty="0"/>
              <a:t>23, 2015 | University of Houston Libraries| More </a:t>
            </a:r>
            <a:r>
              <a:rPr lang="en-US" sz="2400" dirty="0">
                <a:hlinkClick r:id="rId3"/>
              </a:rPr>
              <a:t>here</a:t>
            </a:r>
            <a:r>
              <a:rPr lang="en-US" sz="2400" dirty="0"/>
              <a:t>.</a:t>
            </a:r>
          </a:p>
        </p:txBody>
      </p:sp>
      <p:pic>
        <p:nvPicPr>
          <p:cNvPr id="1030" name="Picture 6" descr="Graduate Scho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8080" y="4928101"/>
            <a:ext cx="6028353" cy="6361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zerbaijancenter.com/wp-content/uploads/2014/06/UHCL-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5411" y="2353481"/>
            <a:ext cx="4161568" cy="145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40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8275" y="3936513"/>
            <a:ext cx="5521325" cy="830997"/>
          </a:xfrm>
          <a:prstGeom prst="rect">
            <a:avLst/>
          </a:prstGeom>
          <a:noFill/>
        </p:spPr>
        <p:txBody>
          <a:bodyPr wrap="square" rtlCol="0">
            <a:spAutoFit/>
          </a:bodyPr>
          <a:lstStyle/>
          <a:p>
            <a:r>
              <a:rPr lang="en-US" sz="2400" dirty="0" smtClean="0"/>
              <a:t>September 29-October 1 in Austin</a:t>
            </a:r>
          </a:p>
          <a:p>
            <a:r>
              <a:rPr lang="en-US" sz="2400" dirty="0" smtClean="0"/>
              <a:t>Call for Proposals Deadline: April 15</a:t>
            </a:r>
            <a:endParaRPr lang="en-US" dirty="0" smtClean="0">
              <a:latin typeface="Adobe Caslon Pro Bold" panose="0205070206050A020403" pitchFamily="18" charset="0"/>
            </a:endParaRPr>
          </a:p>
        </p:txBody>
      </p:sp>
      <p:grpSp>
        <p:nvGrpSpPr>
          <p:cNvPr id="23" name="Group 22"/>
          <p:cNvGrpSpPr/>
          <p:nvPr/>
        </p:nvGrpSpPr>
        <p:grpSpPr>
          <a:xfrm>
            <a:off x="570365" y="372934"/>
            <a:ext cx="6451463" cy="5895209"/>
            <a:chOff x="5689668" y="-1628974"/>
            <a:chExt cx="6451463" cy="589520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8403"/>
            <a:stretch/>
          </p:blipFill>
          <p:spPr>
            <a:xfrm>
              <a:off x="6804804" y="-1628974"/>
              <a:ext cx="4221191" cy="5166562"/>
            </a:xfrm>
            <a:prstGeom prst="rect">
              <a:avLst/>
            </a:prstGeom>
            <a:ln>
              <a:noFill/>
            </a:ln>
            <a:effectLst>
              <a:outerShdw blurRad="292100" dist="139700" dir="2700000" algn="tl" rotWithShape="0">
                <a:srgbClr val="333333">
                  <a:alpha val="65000"/>
                </a:srgbClr>
              </a:outerShdw>
            </a:effectLst>
          </p:spPr>
        </p:pic>
        <p:sp>
          <p:nvSpPr>
            <p:cNvPr id="21" name="Down Ribbon 20"/>
            <p:cNvSpPr/>
            <p:nvPr/>
          </p:nvSpPr>
          <p:spPr>
            <a:xfrm>
              <a:off x="5689668" y="2942796"/>
              <a:ext cx="6451463" cy="1246641"/>
            </a:xfrm>
            <a:prstGeom prst="ribbon">
              <a:avLst/>
            </a:prstGeom>
            <a:solidFill>
              <a:srgbClr val="E0CA84"/>
            </a:solidFill>
            <a:ln>
              <a:solidFill>
                <a:srgbClr val="D6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52441" y="3250572"/>
              <a:ext cx="3925917" cy="1015663"/>
            </a:xfrm>
            <a:prstGeom prst="rect">
              <a:avLst/>
            </a:prstGeom>
          </p:spPr>
          <p:txBody>
            <a:bodyPr wrap="square">
              <a:spAutoFit/>
            </a:bodyPr>
            <a:lstStyle/>
            <a:p>
              <a:pPr algn="ctr"/>
              <a:r>
                <a:rPr lang="en-US" sz="2000" b="1" dirty="0" smtClean="0">
                  <a:solidFill>
                    <a:srgbClr val="9C2C21"/>
                  </a:solidFill>
                  <a:latin typeface="Adobe Caslon Pro Bold" panose="0205070206050A020403" pitchFamily="18" charset="0"/>
                </a:rPr>
                <a:t>Dr. Lorraine J. Haricombe</a:t>
              </a:r>
            </a:p>
            <a:p>
              <a:pPr algn="ctr"/>
              <a:r>
                <a:rPr lang="en-US" sz="2000" dirty="0" smtClean="0">
                  <a:solidFill>
                    <a:srgbClr val="9C2C21"/>
                  </a:solidFill>
                  <a:latin typeface="Adobe Caslon Pro Bold" panose="0205070206050A020403" pitchFamily="18" charset="0"/>
                </a:rPr>
                <a:t>Vice Provost &amp; Director of Libraries, UT Austin</a:t>
              </a:r>
              <a:endParaRPr lang="en-US" sz="2000" dirty="0">
                <a:solidFill>
                  <a:srgbClr val="9C2C21"/>
                </a:solidFill>
                <a:latin typeface="Adobe Caslon Pro Bold" panose="0205070206050A020403" pitchFamily="18" charset="0"/>
              </a:endParaRPr>
            </a:p>
          </p:txBody>
        </p:sp>
      </p:grpSp>
      <p:pic>
        <p:nvPicPr>
          <p:cNvPr id="2052" name="Picture 4" descr="USETDA 2015 Confer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43938"/>
            <a:ext cx="3505200" cy="327660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7722268" y="3189945"/>
            <a:ext cx="2301207" cy="461665"/>
          </a:xfrm>
          <a:prstGeom prst="rect">
            <a:avLst/>
          </a:prstGeom>
        </p:spPr>
        <p:txBody>
          <a:bodyPr wrap="none">
            <a:spAutoFit/>
          </a:bodyPr>
          <a:lstStyle/>
          <a:p>
            <a:r>
              <a:rPr lang="en-US" sz="2400" dirty="0"/>
              <a:t>www.usetda.org</a:t>
            </a:r>
          </a:p>
        </p:txBody>
      </p:sp>
      <p:pic>
        <p:nvPicPr>
          <p:cNvPr id="28" name="Picture 4"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30115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ngresoinnovatics.org/sites/innovatics.cl/files/field/image/sin_titul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323" y="3016111"/>
            <a:ext cx="2528165" cy="2889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43167" y="4458893"/>
            <a:ext cx="7248833" cy="1446550"/>
          </a:xfrm>
          <a:prstGeom prst="rect">
            <a:avLst/>
          </a:prstGeom>
          <a:noFill/>
        </p:spPr>
        <p:txBody>
          <a:bodyPr wrap="square" rtlCol="0">
            <a:spAutoFit/>
          </a:bodyPr>
          <a:lstStyle/>
          <a:p>
            <a:r>
              <a:rPr lang="en-US" sz="3200" b="1" dirty="0" smtClean="0"/>
              <a:t>Keynote speaker: Bess Sadler</a:t>
            </a:r>
          </a:p>
          <a:p>
            <a:r>
              <a:rPr lang="en-US" sz="2800" dirty="0" smtClean="0"/>
              <a:t>Stanford University Libraries</a:t>
            </a:r>
          </a:p>
          <a:p>
            <a:r>
              <a:rPr lang="en-US" sz="2800" dirty="0" smtClean="0"/>
              <a:t>@</a:t>
            </a:r>
            <a:r>
              <a:rPr lang="en-US" sz="2800" dirty="0" err="1" smtClean="0"/>
              <a:t>eosadler</a:t>
            </a:r>
            <a:endParaRPr lang="en-US" sz="2800" dirty="0"/>
          </a:p>
        </p:txBody>
      </p:sp>
      <p:pic>
        <p:nvPicPr>
          <p:cNvPr id="7" name="Picture 4"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rotWithShape="1">
          <a:blip r:embed="rId6"/>
          <a:srcRect l="1140" t="2606" b="3276"/>
          <a:stretch/>
        </p:blipFill>
        <p:spPr>
          <a:xfrm>
            <a:off x="1459367" y="504019"/>
            <a:ext cx="9849363" cy="1996751"/>
          </a:xfrm>
          <a:prstGeom prst="rect">
            <a:avLst/>
          </a:prstGeom>
        </p:spPr>
      </p:pic>
      <p:sp>
        <p:nvSpPr>
          <p:cNvPr id="5" name="TextBox 4"/>
          <p:cNvSpPr txBox="1"/>
          <p:nvPr/>
        </p:nvSpPr>
        <p:spPr>
          <a:xfrm>
            <a:off x="6178775" y="2500770"/>
            <a:ext cx="4178300" cy="830997"/>
          </a:xfrm>
          <a:prstGeom prst="rect">
            <a:avLst/>
          </a:prstGeom>
          <a:noFill/>
        </p:spPr>
        <p:txBody>
          <a:bodyPr wrap="square" rtlCol="0">
            <a:spAutoFit/>
          </a:bodyPr>
          <a:lstStyle/>
          <a:p>
            <a:r>
              <a:rPr lang="en-US" sz="2400" i="1" dirty="0" smtClean="0">
                <a:solidFill>
                  <a:srgbClr val="BB2024"/>
                </a:solidFill>
                <a:hlinkClick r:id="rId7"/>
              </a:rPr>
              <a:t>http://conferences.tdl.org/tcdl</a:t>
            </a:r>
            <a:endParaRPr lang="en-US" sz="2400" i="1" dirty="0" smtClean="0">
              <a:solidFill>
                <a:srgbClr val="BB2024"/>
              </a:solidFill>
            </a:endParaRPr>
          </a:p>
          <a:p>
            <a:r>
              <a:rPr lang="en-US" sz="2400" i="1" dirty="0" smtClean="0">
                <a:solidFill>
                  <a:srgbClr val="BB2024"/>
                </a:solidFill>
              </a:rPr>
              <a:t>#tcdl2015</a:t>
            </a:r>
            <a:endParaRPr lang="en-US" sz="2400" i="1" dirty="0">
              <a:solidFill>
                <a:srgbClr val="BB2024"/>
              </a:solidFill>
            </a:endParaRPr>
          </a:p>
        </p:txBody>
      </p:sp>
    </p:spTree>
    <p:extLst>
      <p:ext uri="{BB962C8B-B14F-4D97-AF65-F5344CB8AC3E}">
        <p14:creationId xmlns:p14="http://schemas.microsoft.com/office/powerpoint/2010/main" val="2775162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065" y="3752515"/>
            <a:ext cx="8020050" cy="1938992"/>
          </a:xfrm>
          <a:prstGeom prst="rect">
            <a:avLst/>
          </a:prstGeom>
          <a:noFill/>
        </p:spPr>
        <p:txBody>
          <a:bodyPr wrap="square" rtlCol="0">
            <a:spAutoFit/>
          </a:bodyPr>
          <a:lstStyle/>
          <a:p>
            <a:r>
              <a:rPr lang="en-US" sz="3200" b="1" dirty="0" smtClean="0"/>
              <a:t>Pre-Conference Workshop</a:t>
            </a:r>
          </a:p>
          <a:p>
            <a:r>
              <a:rPr lang="en-US" sz="3200" b="1" dirty="0" smtClean="0"/>
              <a:t>Karma: An Open Source Tool for Linked Data</a:t>
            </a:r>
          </a:p>
          <a:p>
            <a:r>
              <a:rPr lang="en-US" sz="2800" dirty="0" smtClean="0"/>
              <a:t>April 26, 2015 | 1-5 pm | Perry-</a:t>
            </a:r>
            <a:r>
              <a:rPr lang="en-US" sz="2800" dirty="0" err="1" smtClean="0"/>
              <a:t>Castañeda</a:t>
            </a:r>
            <a:r>
              <a:rPr lang="en-US" sz="2800" dirty="0" smtClean="0"/>
              <a:t> Library</a:t>
            </a:r>
          </a:p>
          <a:p>
            <a:r>
              <a:rPr lang="en-US" sz="2800" dirty="0" smtClean="0"/>
              <a:t>Instructor: Dr. Pedro </a:t>
            </a:r>
            <a:r>
              <a:rPr lang="en-US" sz="2800" dirty="0" err="1" smtClean="0"/>
              <a:t>Szekely</a:t>
            </a:r>
            <a:endParaRPr lang="en-US" sz="2800" dirty="0" smtClean="0"/>
          </a:p>
        </p:txBody>
      </p:sp>
      <p:sp>
        <p:nvSpPr>
          <p:cNvPr id="3" name="Rectangle 2"/>
          <p:cNvSpPr/>
          <p:nvPr/>
        </p:nvSpPr>
        <p:spPr>
          <a:xfrm>
            <a:off x="5018932" y="10666669"/>
            <a:ext cx="6465699" cy="369332"/>
          </a:xfrm>
          <a:prstGeom prst="rect">
            <a:avLst/>
          </a:prstGeom>
        </p:spPr>
        <p:txBody>
          <a:bodyPr wrap="square">
            <a:spAutoFit/>
          </a:bodyPr>
          <a:lstStyle/>
          <a:p>
            <a:r>
              <a:rPr lang="en-US" dirty="0"/>
              <a:t>http://www.isi.edu/integration/karma/</a:t>
            </a:r>
          </a:p>
        </p:txBody>
      </p:sp>
      <p:pic>
        <p:nvPicPr>
          <p:cNvPr id="4" name="Picture 2" descr="Pedro Szek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3289255"/>
            <a:ext cx="1960562" cy="2450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1140" t="2606" b="3276"/>
          <a:stretch/>
        </p:blipFill>
        <p:spPr>
          <a:xfrm>
            <a:off x="1459367" y="504019"/>
            <a:ext cx="9849363" cy="1996751"/>
          </a:xfrm>
          <a:prstGeom prst="rect">
            <a:avLst/>
          </a:prstGeom>
        </p:spPr>
      </p:pic>
      <p:sp>
        <p:nvSpPr>
          <p:cNvPr id="5" name="TextBox 4"/>
          <p:cNvSpPr txBox="1"/>
          <p:nvPr/>
        </p:nvSpPr>
        <p:spPr>
          <a:xfrm>
            <a:off x="6162631" y="2295645"/>
            <a:ext cx="4178300" cy="830997"/>
          </a:xfrm>
          <a:prstGeom prst="rect">
            <a:avLst/>
          </a:prstGeom>
          <a:noFill/>
        </p:spPr>
        <p:txBody>
          <a:bodyPr wrap="square" rtlCol="0">
            <a:spAutoFit/>
          </a:bodyPr>
          <a:lstStyle/>
          <a:p>
            <a:r>
              <a:rPr lang="en-US" sz="2400" i="1" dirty="0" smtClean="0">
                <a:solidFill>
                  <a:srgbClr val="BB2024"/>
                </a:solidFill>
                <a:hlinkClick r:id="rId5"/>
              </a:rPr>
              <a:t>http://conferences.tdl.org/tcdl</a:t>
            </a:r>
            <a:endParaRPr lang="en-US" sz="2400" i="1" dirty="0" smtClean="0">
              <a:solidFill>
                <a:srgbClr val="BB2024"/>
              </a:solidFill>
            </a:endParaRPr>
          </a:p>
          <a:p>
            <a:r>
              <a:rPr lang="en-US" sz="2400" i="1" dirty="0" smtClean="0">
                <a:solidFill>
                  <a:srgbClr val="BB2024"/>
                </a:solidFill>
              </a:rPr>
              <a:t>#tcdl2015</a:t>
            </a:r>
            <a:endParaRPr lang="en-US" sz="2400" i="1" dirty="0">
              <a:solidFill>
                <a:srgbClr val="BB2024"/>
              </a:solidFill>
            </a:endParaRPr>
          </a:p>
        </p:txBody>
      </p:sp>
    </p:spTree>
    <p:extLst>
      <p:ext uri="{BB962C8B-B14F-4D97-AF65-F5344CB8AC3E}">
        <p14:creationId xmlns:p14="http://schemas.microsoft.com/office/powerpoint/2010/main" val="1574430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057675" cy="1450757"/>
          </a:xfrm>
        </p:spPr>
        <p:txBody>
          <a:bodyPr/>
          <a:lstStyle/>
          <a:p>
            <a:r>
              <a:rPr lang="en-US" dirty="0" smtClean="0"/>
              <a:t>More workshops and tutorials!</a:t>
            </a:r>
            <a:endParaRPr lang="en-US" dirty="0"/>
          </a:p>
        </p:txBody>
      </p:sp>
      <p:pic>
        <p:nvPicPr>
          <p:cNvPr id="2050" name="Picture 2" descr="http://web.caligraf.ro/sites/default/files/fedora-common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91475" y="456687"/>
            <a:ext cx="2485319" cy="31232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rchivematica.org/static/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465" y="4602906"/>
            <a:ext cx="45053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library.unt.edu/sites/default/files/images/digital-libraries-uploads/digital-projects/for-our-partners/Portal%20Entry%20Page%20Logo_finalre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116" y="2299230"/>
            <a:ext cx="2315277" cy="23152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projects.iq.harvard.edu/files/ojs-dvn/files/dv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530" y="2173214"/>
            <a:ext cx="3487526" cy="19938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slandora Webs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6339" y="4167052"/>
            <a:ext cx="3146203" cy="12781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tdl.org/wp-content/uploads/2014/11/TCDL-logo-no-border.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7383"/>
          <a:stretch/>
        </p:blipFill>
        <p:spPr bwMode="auto">
          <a:xfrm>
            <a:off x="155576" y="366764"/>
            <a:ext cx="941704" cy="142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normAutofit/>
          </a:bodyPr>
          <a:lstStyle/>
          <a:p>
            <a:r>
              <a:rPr lang="en-US" sz="4800" dirty="0" smtClean="0"/>
              <a:t>Questions and Discussion</a:t>
            </a:r>
            <a:endParaRPr lang="en-US" sz="4800" dirty="0"/>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2402"/>
          <a:stretch/>
        </p:blipFill>
        <p:spPr>
          <a:xfrm>
            <a:off x="4130613" y="0"/>
            <a:ext cx="8061387" cy="6328649"/>
          </a:xfrm>
          <a:prstGeom prst="rect">
            <a:avLst/>
          </a:prstGeom>
          <a:noFill/>
          <a:ln>
            <a:noFill/>
          </a:ln>
        </p:spPr>
      </p:pic>
      <p:pic>
        <p:nvPicPr>
          <p:cNvPr id="6" name="Picture 4"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38234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txBox="1">
            <a:spLocks/>
          </p:cNvSpPr>
          <p:nvPr/>
        </p:nvSpPr>
        <p:spPr>
          <a:xfrm>
            <a:off x="1097280" y="2028979"/>
            <a:ext cx="8534807" cy="356826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buClrTx/>
              <a:buFont typeface="Arial"/>
              <a:buChar char="•"/>
            </a:pPr>
            <a:r>
              <a:rPr lang="en-US" sz="2400" dirty="0" smtClean="0"/>
              <a:t>Reports: Meetings and Conferences</a:t>
            </a:r>
          </a:p>
          <a:p>
            <a:pPr lvl="2">
              <a:buClrTx/>
              <a:buFont typeface="Arial"/>
              <a:buChar char="•"/>
            </a:pPr>
            <a:r>
              <a:rPr lang="en-US" sz="2400" dirty="0" smtClean="0"/>
              <a:t>Operational update</a:t>
            </a:r>
          </a:p>
          <a:p>
            <a:pPr lvl="3">
              <a:buClrTx/>
              <a:buFont typeface="Arial"/>
              <a:buChar char="•"/>
            </a:pPr>
            <a:r>
              <a:rPr lang="en-US" sz="2400" dirty="0" smtClean="0"/>
              <a:t>Vireo 3 open-source release</a:t>
            </a:r>
          </a:p>
          <a:p>
            <a:pPr lvl="3">
              <a:buClrTx/>
              <a:buFont typeface="Arial"/>
              <a:buChar char="•"/>
            </a:pPr>
            <a:r>
              <a:rPr lang="en-US" sz="2400" dirty="0" smtClean="0"/>
              <a:t>Vireo 3 upgrades</a:t>
            </a:r>
          </a:p>
          <a:p>
            <a:pPr lvl="3">
              <a:buClrTx/>
              <a:buFont typeface="Arial"/>
              <a:buChar char="•"/>
            </a:pPr>
            <a:r>
              <a:rPr lang="en-US" sz="2400" dirty="0" smtClean="0"/>
              <a:t>Hiring</a:t>
            </a:r>
          </a:p>
          <a:p>
            <a:pPr lvl="2">
              <a:buClrTx/>
              <a:buFont typeface="Arial"/>
              <a:buChar char="•"/>
            </a:pPr>
            <a:r>
              <a:rPr lang="en-US" sz="2400" dirty="0" smtClean="0"/>
              <a:t>Training and upcoming events</a:t>
            </a:r>
          </a:p>
          <a:p>
            <a:pPr lvl="2">
              <a:buClrTx/>
              <a:buFont typeface="Arial"/>
              <a:buChar char="•"/>
            </a:pPr>
            <a:r>
              <a:rPr lang="en-US" sz="2400" dirty="0" smtClean="0"/>
              <a:t>Other announcements</a:t>
            </a:r>
          </a:p>
          <a:p>
            <a:pPr marL="201168" lvl="1" indent="0">
              <a:buClrTx/>
              <a:buFont typeface="Calibri" pitchFamily="34" charset="0"/>
              <a:buNone/>
            </a:pPr>
            <a:endParaRPr lang="en-US" sz="2800" strike="sngStrike" dirty="0"/>
          </a:p>
        </p:txBody>
      </p:sp>
      <p:pic>
        <p:nvPicPr>
          <p:cNvPr id="4" name="Picture 4"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06150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Text Placeholder 2"/>
          <p:cNvSpPr>
            <a:spLocks noGrp="1"/>
          </p:cNvSpPr>
          <p:nvPr>
            <p:ph type="body" idx="1"/>
          </p:nvPr>
        </p:nvSpPr>
        <p:spPr/>
        <p:txBody>
          <a:bodyPr/>
          <a:lstStyle/>
          <a:p>
            <a:r>
              <a:rPr lang="en-US" dirty="0" smtClean="0"/>
              <a:t>Meetings and conferences</a:t>
            </a:r>
            <a:endParaRPr lang="en-US" dirty="0"/>
          </a:p>
        </p:txBody>
      </p:sp>
    </p:spTree>
    <p:extLst>
      <p:ext uri="{BB962C8B-B14F-4D97-AF65-F5344CB8AC3E}">
        <p14:creationId xmlns:p14="http://schemas.microsoft.com/office/powerpoint/2010/main" val="3619420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_kDOgeYRvx4/VPHyxdfv0-I/AAAAAAAAhMw/IW8Kvizmf1o/w958-h539-no/20150226_170654.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857" r="5297"/>
          <a:stretch/>
        </p:blipFill>
        <p:spPr bwMode="auto">
          <a:xfrm>
            <a:off x="4549052" y="623650"/>
            <a:ext cx="6323735" cy="4193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https://txetda.files.wordpress.com/2012/09/cropped-txetda_logo_letterhead2.jpg"/>
          <p:cNvPicPr>
            <a:picLocks noChangeAspect="1" noChangeArrowheads="1"/>
          </p:cNvPicPr>
          <p:nvPr/>
        </p:nvPicPr>
        <p:blipFill rotWithShape="1">
          <a:blip r:embed="rId4">
            <a:extLst>
              <a:ext uri="{28A0092B-C50C-407E-A947-70E740481C1C}">
                <a14:useLocalDpi xmlns:a14="http://schemas.microsoft.com/office/drawing/2010/main" val="0"/>
              </a:ext>
            </a:extLst>
          </a:blip>
          <a:srcRect l="33144" r="31875"/>
          <a:stretch/>
        </p:blipFill>
        <p:spPr bwMode="auto">
          <a:xfrm>
            <a:off x="1097279" y="570615"/>
            <a:ext cx="3294611" cy="2446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18952" y="3317657"/>
            <a:ext cx="2873470" cy="2400657"/>
          </a:xfrm>
          <a:prstGeom prst="rect">
            <a:avLst/>
          </a:prstGeom>
          <a:solidFill>
            <a:schemeClr val="bg1"/>
          </a:solidFill>
        </p:spPr>
        <p:txBody>
          <a:bodyPr wrap="square" rtlCol="0">
            <a:spAutoFit/>
          </a:bodyPr>
          <a:lstStyle/>
          <a:p>
            <a:r>
              <a:rPr lang="en-US" sz="2800" dirty="0" err="1" smtClean="0">
                <a:solidFill>
                  <a:srgbClr val="CF0535"/>
                </a:solidFill>
              </a:rPr>
              <a:t>TxETDA</a:t>
            </a:r>
            <a:r>
              <a:rPr lang="en-US" sz="2800" dirty="0" smtClean="0">
                <a:solidFill>
                  <a:srgbClr val="CF0535"/>
                </a:solidFill>
              </a:rPr>
              <a:t>/ USETDA Region 3 2015 Joint Conference</a:t>
            </a:r>
          </a:p>
          <a:p>
            <a:r>
              <a:rPr lang="en-US" sz="2400" dirty="0" smtClean="0"/>
              <a:t>February 26-27, 2015</a:t>
            </a:r>
          </a:p>
          <a:p>
            <a:r>
              <a:rPr lang="en-US" sz="2400" dirty="0" smtClean="0"/>
              <a:t>Waco, Texas</a:t>
            </a:r>
          </a:p>
          <a:p>
            <a:endParaRPr lang="en-US" dirty="0"/>
          </a:p>
        </p:txBody>
      </p:sp>
      <p:sp>
        <p:nvSpPr>
          <p:cNvPr id="4" name="TextBox 3"/>
          <p:cNvSpPr txBox="1"/>
          <p:nvPr/>
        </p:nvSpPr>
        <p:spPr>
          <a:xfrm>
            <a:off x="4511468" y="4817014"/>
            <a:ext cx="6398902" cy="584775"/>
          </a:xfrm>
          <a:prstGeom prst="rect">
            <a:avLst/>
          </a:prstGeom>
          <a:noFill/>
        </p:spPr>
        <p:txBody>
          <a:bodyPr wrap="square" rtlCol="0">
            <a:spAutoFit/>
          </a:bodyPr>
          <a:lstStyle/>
          <a:p>
            <a:r>
              <a:rPr lang="en-US" sz="1600" dirty="0" smtClean="0"/>
              <a:t>TDL ETD Metadata Working Group: Colleen Lyon, Kristi Park, Monica Rivero, Kara Long, Santi Thompson, Sarah </a:t>
            </a:r>
            <a:r>
              <a:rPr lang="en-US" sz="1600" dirty="0" err="1" smtClean="0"/>
              <a:t>Potvin</a:t>
            </a:r>
            <a:endParaRPr lang="en-US" sz="1600" dirty="0"/>
          </a:p>
        </p:txBody>
      </p:sp>
      <p:pic>
        <p:nvPicPr>
          <p:cNvPr id="8" name="Picture 4"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318952" y="5718314"/>
            <a:ext cx="8139373" cy="369332"/>
          </a:xfrm>
          <a:prstGeom prst="rect">
            <a:avLst/>
          </a:prstGeom>
          <a:noFill/>
        </p:spPr>
        <p:txBody>
          <a:bodyPr wrap="square" rtlCol="0">
            <a:spAutoFit/>
          </a:bodyPr>
          <a:lstStyle/>
          <a:p>
            <a:r>
              <a:rPr lang="en-US" dirty="0"/>
              <a:t>Conference Program: </a:t>
            </a:r>
            <a:r>
              <a:rPr lang="en-US" dirty="0">
                <a:hlinkClick r:id="rId7"/>
              </a:rPr>
              <a:t>http://</a:t>
            </a:r>
            <a:r>
              <a:rPr lang="en-US" dirty="0" smtClean="0">
                <a:hlinkClick r:id="rId7"/>
              </a:rPr>
              <a:t>bit.ly/1Fxtb2M</a:t>
            </a:r>
            <a:r>
              <a:rPr lang="en-US" dirty="0" smtClean="0"/>
              <a:t> </a:t>
            </a:r>
            <a:endParaRPr lang="en-US" dirty="0"/>
          </a:p>
        </p:txBody>
      </p:sp>
    </p:spTree>
    <p:extLst>
      <p:ext uri="{BB962C8B-B14F-4D97-AF65-F5344CB8AC3E}">
        <p14:creationId xmlns:p14="http://schemas.microsoft.com/office/powerpoint/2010/main" val="400199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r>
              <a:rPr lang="en-US" baseline="30000" dirty="0" smtClean="0"/>
              <a:t>th</a:t>
            </a:r>
            <a:r>
              <a:rPr lang="en-US" dirty="0" smtClean="0"/>
              <a:t> International PASIG </a:t>
            </a:r>
            <a:br>
              <a:rPr lang="en-US" dirty="0" smtClean="0"/>
            </a:br>
            <a:r>
              <a:rPr lang="en-US" dirty="0" smtClean="0"/>
              <a:t>Meeting</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flipH="1">
            <a:off x="7506022" y="893874"/>
            <a:ext cx="3649657" cy="4866211"/>
          </a:xfrm>
          <a:prstGeom prst="rect">
            <a:avLst/>
          </a:prstGeom>
          <a:ln>
            <a:noFill/>
          </a:ln>
          <a:effectLst>
            <a:outerShdw blurRad="292100" dist="139700" dir="2700000" algn="tl" rotWithShape="0">
              <a:srgbClr val="333333">
                <a:alpha val="65000"/>
              </a:srgbClr>
            </a:outerShdw>
          </a:effectLst>
        </p:spPr>
      </p:pic>
      <p:pic>
        <p:nvPicPr>
          <p:cNvPr id="7" name="Content Placeholder 6"/>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9693" t="21448" r="17729" b="19509"/>
          <a:stretch/>
        </p:blipFill>
        <p:spPr>
          <a:xfrm>
            <a:off x="3983181" y="2673156"/>
            <a:ext cx="4225637" cy="29560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72694" y="1854308"/>
            <a:ext cx="9707572" cy="584775"/>
          </a:xfrm>
          <a:prstGeom prst="rect">
            <a:avLst/>
          </a:prstGeom>
          <a:noFill/>
        </p:spPr>
        <p:txBody>
          <a:bodyPr wrap="square" rtlCol="0">
            <a:spAutoFit/>
          </a:bodyPr>
          <a:lstStyle/>
          <a:p>
            <a:r>
              <a:rPr lang="en-US" sz="3200" dirty="0" smtClean="0"/>
              <a:t>March 11-13, 2015 | San Diego</a:t>
            </a:r>
            <a:endParaRPr lang="en-US" sz="3200" dirty="0"/>
          </a:p>
        </p:txBody>
      </p:sp>
      <p:sp>
        <p:nvSpPr>
          <p:cNvPr id="8" name="TextBox 7"/>
          <p:cNvSpPr txBox="1"/>
          <p:nvPr/>
        </p:nvSpPr>
        <p:spPr>
          <a:xfrm>
            <a:off x="1097280" y="2826327"/>
            <a:ext cx="2726575" cy="193899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400" dirty="0" smtClean="0"/>
              <a:t>What’s new with </a:t>
            </a:r>
            <a:r>
              <a:rPr lang="en-US" sz="2400" dirty="0" err="1" smtClean="0"/>
              <a:t>DuraCloud</a:t>
            </a:r>
            <a:endParaRPr lang="en-US" sz="2400" dirty="0" smtClean="0"/>
          </a:p>
          <a:p>
            <a:pPr marL="285750" indent="-285750">
              <a:buClr>
                <a:schemeClr val="accent1"/>
              </a:buClr>
              <a:buFont typeface="Arial" panose="020B0604020202020204" pitchFamily="34" charset="0"/>
              <a:buChar char="•"/>
            </a:pPr>
            <a:r>
              <a:rPr lang="en-US" sz="2400" dirty="0" smtClean="0"/>
              <a:t>Digital Preservation Network</a:t>
            </a:r>
            <a:endParaRPr lang="en-US" sz="2400" dirty="0"/>
          </a:p>
        </p:txBody>
      </p:sp>
      <p:sp>
        <p:nvSpPr>
          <p:cNvPr id="9" name="TextBox 8"/>
          <p:cNvSpPr txBox="1"/>
          <p:nvPr/>
        </p:nvSpPr>
        <p:spPr>
          <a:xfrm>
            <a:off x="8925097" y="5323124"/>
            <a:ext cx="2114550" cy="369332"/>
          </a:xfrm>
          <a:prstGeom prst="rect">
            <a:avLst/>
          </a:prstGeom>
          <a:noFill/>
        </p:spPr>
        <p:txBody>
          <a:bodyPr wrap="square" rtlCol="0">
            <a:spAutoFit/>
          </a:bodyPr>
          <a:lstStyle/>
          <a:p>
            <a:r>
              <a:rPr lang="en-US" dirty="0" smtClean="0">
                <a:solidFill>
                  <a:schemeClr val="bg1"/>
                </a:solidFill>
              </a:rPr>
              <a:t>Gad Krumholz, TDL</a:t>
            </a:r>
            <a:endParaRPr lang="en-US" dirty="0">
              <a:solidFill>
                <a:schemeClr val="bg1"/>
              </a:solidFill>
            </a:endParaRPr>
          </a:p>
        </p:txBody>
      </p:sp>
      <p:pic>
        <p:nvPicPr>
          <p:cNvPr id="10" name="Picture 4"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0762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Member Summit</a:t>
            </a:r>
            <a:endParaRPr lang="en-US" dirty="0"/>
          </a:p>
        </p:txBody>
      </p:sp>
      <p:sp>
        <p:nvSpPr>
          <p:cNvPr id="6" name="Content Placeholder 5"/>
          <p:cNvSpPr>
            <a:spLocks noGrp="1"/>
          </p:cNvSpPr>
          <p:nvPr>
            <p:ph sz="half" idx="1"/>
          </p:nvPr>
        </p:nvSpPr>
        <p:spPr>
          <a:xfrm>
            <a:off x="1097278" y="2695650"/>
            <a:ext cx="10370048" cy="2081623"/>
          </a:xfrm>
          <a:solidFill>
            <a:schemeClr val="bg1">
              <a:lumMod val="95000"/>
            </a:schemeClr>
          </a:solidFill>
          <a:ln>
            <a:solidFill>
              <a:schemeClr val="tx2">
                <a:lumMod val="75000"/>
                <a:lumOff val="25000"/>
              </a:schemeClr>
            </a:solidFill>
          </a:ln>
          <a:effectLst/>
        </p:spPr>
        <p:txBody>
          <a:bodyPr>
            <a:normAutofit/>
          </a:bodyPr>
          <a:lstStyle/>
          <a:p>
            <a:pPr lvl="1">
              <a:buFont typeface="Arial" panose="020B0604020202020204" pitchFamily="34" charset="0"/>
              <a:buChar char="•"/>
            </a:pPr>
            <a:r>
              <a:rPr lang="en-US" sz="2800" dirty="0" smtClean="0"/>
              <a:t> TDL a “platinum” member of </a:t>
            </a:r>
            <a:r>
              <a:rPr lang="en-US" sz="2800" dirty="0" err="1" smtClean="0"/>
              <a:t>DuraSpace</a:t>
            </a:r>
            <a:endParaRPr lang="en-US" sz="2800" dirty="0" smtClean="0"/>
          </a:p>
          <a:p>
            <a:pPr lvl="1">
              <a:buFont typeface="Arial" panose="020B0604020202020204" pitchFamily="34" charset="0"/>
              <a:buChar char="•"/>
            </a:pPr>
            <a:r>
              <a:rPr lang="en-US" sz="2800" dirty="0" smtClean="0"/>
              <a:t> Representation on the </a:t>
            </a:r>
            <a:r>
              <a:rPr lang="en-US" sz="2800" dirty="0" err="1" smtClean="0"/>
              <a:t>DSpace</a:t>
            </a:r>
            <a:r>
              <a:rPr lang="en-US" sz="2800" dirty="0" smtClean="0"/>
              <a:t> Steering and Leadership Groups</a:t>
            </a:r>
          </a:p>
          <a:p>
            <a:pPr lvl="1">
              <a:buFont typeface="Arial" panose="020B0604020202020204" pitchFamily="34" charset="0"/>
              <a:buChar char="•"/>
            </a:pPr>
            <a:r>
              <a:rPr lang="en-US" sz="2800" dirty="0" smtClean="0"/>
              <a:t> </a:t>
            </a:r>
            <a:r>
              <a:rPr lang="en-US" sz="2800" dirty="0" err="1" smtClean="0"/>
              <a:t>DSpace</a:t>
            </a:r>
            <a:r>
              <a:rPr lang="en-US" sz="2800" dirty="0" smtClean="0"/>
              <a:t> Project Road Map</a:t>
            </a:r>
          </a:p>
          <a:p>
            <a:pPr lvl="2"/>
            <a:r>
              <a:rPr lang="en-US" sz="2800" dirty="0" smtClean="0"/>
              <a:t>Ryan Steans on Working Group</a:t>
            </a:r>
          </a:p>
          <a:p>
            <a:endParaRPr lang="en-US" sz="2800" dirty="0"/>
          </a:p>
        </p:txBody>
      </p:sp>
      <p:pic>
        <p:nvPicPr>
          <p:cNvPr id="3076" name="Picture 4" descr="http://www.duraspace.org/sites/duraspace.org/files/logo_horiz_8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77" y="727108"/>
            <a:ext cx="5135569" cy="8473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72694" y="1854308"/>
            <a:ext cx="9707572" cy="584775"/>
          </a:xfrm>
          <a:prstGeom prst="rect">
            <a:avLst/>
          </a:prstGeom>
          <a:noFill/>
        </p:spPr>
        <p:txBody>
          <a:bodyPr wrap="square" rtlCol="0">
            <a:spAutoFit/>
          </a:bodyPr>
          <a:lstStyle/>
          <a:p>
            <a:pPr algn="ctr"/>
            <a:r>
              <a:rPr lang="en-US" sz="3200" dirty="0" smtClean="0"/>
              <a:t>March 11-12, 2015 | Washington, DC</a:t>
            </a:r>
            <a:endParaRPr lang="en-US" sz="3200" dirty="0"/>
          </a:p>
        </p:txBody>
      </p:sp>
      <p:pic>
        <p:nvPicPr>
          <p:cNvPr id="4" name="Picture 3"/>
          <p:cNvPicPr>
            <a:picLocks noChangeAspect="1"/>
          </p:cNvPicPr>
          <p:nvPr/>
        </p:nvPicPr>
        <p:blipFill rotWithShape="1">
          <a:blip r:embed="rId4"/>
          <a:srcRect l="2287" t="5066" r="3095" b="5472"/>
          <a:stretch/>
        </p:blipFill>
        <p:spPr>
          <a:xfrm>
            <a:off x="6587412" y="3736461"/>
            <a:ext cx="5200055" cy="1811394"/>
          </a:xfrm>
          <a:prstGeom prst="rect">
            <a:avLst/>
          </a:prstGeom>
          <a:ln>
            <a:noFill/>
          </a:ln>
          <a:effectLst>
            <a:outerShdw blurRad="292100" dist="139700" dir="2700000" algn="tl" rotWithShape="0">
              <a:srgbClr val="333333">
                <a:alpha val="65000"/>
              </a:srgbClr>
            </a:outerShdw>
          </a:effectLst>
        </p:spPr>
      </p:pic>
      <p:pic>
        <p:nvPicPr>
          <p:cNvPr id="11" name="Picture 4"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097277" y="5270831"/>
            <a:ext cx="5365251" cy="646331"/>
          </a:xfrm>
          <a:prstGeom prst="rect">
            <a:avLst/>
          </a:prstGeom>
        </p:spPr>
        <p:txBody>
          <a:bodyPr wrap="none">
            <a:spAutoFit/>
          </a:bodyPr>
          <a:lstStyle/>
          <a:p>
            <a:r>
              <a:rPr lang="en-US" dirty="0" err="1" smtClean="0"/>
              <a:t>DSpace</a:t>
            </a:r>
            <a:r>
              <a:rPr lang="en-US" dirty="0" smtClean="0"/>
              <a:t> use cases:</a:t>
            </a:r>
          </a:p>
          <a:p>
            <a:r>
              <a:rPr lang="en-US" dirty="0" smtClean="0">
                <a:hlinkClick r:id="rId7"/>
              </a:rPr>
              <a:t>https</a:t>
            </a:r>
            <a:r>
              <a:rPr lang="en-US" dirty="0">
                <a:hlinkClick r:id="rId7"/>
              </a:rPr>
              <a:t>://</a:t>
            </a:r>
            <a:r>
              <a:rPr lang="en-US" dirty="0" smtClean="0">
                <a:hlinkClick r:id="rId7"/>
              </a:rPr>
              <a:t>wiki.duraspace.org/display/DSPACE/Use+Cases</a:t>
            </a:r>
            <a:r>
              <a:rPr lang="en-US" dirty="0" smtClean="0"/>
              <a:t> </a:t>
            </a:r>
            <a:endParaRPr lang="en-US" dirty="0"/>
          </a:p>
        </p:txBody>
      </p:sp>
      <p:cxnSp>
        <p:nvCxnSpPr>
          <p:cNvPr id="12" name="Straight Arrow Connector 11"/>
          <p:cNvCxnSpPr/>
          <p:nvPr/>
        </p:nvCxnSpPr>
        <p:spPr>
          <a:xfrm>
            <a:off x="1353376" y="4007224"/>
            <a:ext cx="0" cy="11161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Updates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386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055" y="286603"/>
            <a:ext cx="10058400" cy="1450757"/>
          </a:xfrm>
        </p:spPr>
        <p:txBody>
          <a:bodyPr/>
          <a:lstStyle/>
          <a:p>
            <a:r>
              <a:rPr lang="en-US" dirty="0"/>
              <a:t>Vireo 3 </a:t>
            </a:r>
            <a:r>
              <a:rPr lang="en-US" dirty="0" smtClean="0"/>
              <a:t>release</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31224"/>
          <a:stretch/>
        </p:blipFill>
        <p:spPr>
          <a:xfrm>
            <a:off x="823150" y="1998558"/>
            <a:ext cx="6781248" cy="349787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667339" y="2205528"/>
            <a:ext cx="3769567" cy="1261884"/>
          </a:xfrm>
          <a:prstGeom prst="rect">
            <a:avLst/>
          </a:prstGeom>
          <a:noFill/>
        </p:spPr>
        <p:txBody>
          <a:bodyPr wrap="square" rtlCol="0">
            <a:spAutoFit/>
          </a:bodyPr>
          <a:lstStyle/>
          <a:p>
            <a:pPr algn="r"/>
            <a:r>
              <a:rPr lang="en-US" sz="2800" dirty="0" smtClean="0"/>
              <a:t>Available on </a:t>
            </a:r>
            <a:r>
              <a:rPr lang="en-US" sz="2800" dirty="0" err="1" smtClean="0"/>
              <a:t>github</a:t>
            </a:r>
            <a:r>
              <a:rPr lang="en-US" sz="2800" dirty="0"/>
              <a:t> </a:t>
            </a:r>
            <a:r>
              <a:rPr lang="en-US" sz="2800" dirty="0" smtClean="0"/>
              <a:t>at: </a:t>
            </a:r>
            <a:r>
              <a:rPr lang="en-US" sz="2400" dirty="0">
                <a:hlinkClick r:id="rId4"/>
              </a:rPr>
              <a:t>https://github.com</a:t>
            </a:r>
            <a:r>
              <a:rPr lang="en-US" sz="2400" dirty="0" smtClean="0">
                <a:hlinkClick r:id="rId4"/>
              </a:rPr>
              <a:t>/  </a:t>
            </a:r>
            <a:r>
              <a:rPr lang="en-US" sz="2400" dirty="0" err="1" smtClean="0">
                <a:hlinkClick r:id="rId4"/>
              </a:rPr>
              <a:t>TexasDigitalLibrary</a:t>
            </a:r>
            <a:r>
              <a:rPr lang="en-US" sz="2400" dirty="0" smtClean="0">
                <a:hlinkClick r:id="rId4"/>
              </a:rPr>
              <a:t>/Vireo</a:t>
            </a:r>
            <a:endParaRPr lang="en-US" sz="2400" dirty="0"/>
          </a:p>
        </p:txBody>
      </p:sp>
      <p:pic>
        <p:nvPicPr>
          <p:cNvPr id="9" name="Picture 6" descr="https://assets-cdn.github.com/images/modules/open_graph/github-octocat.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26" t="7601" r="23446" b="6299"/>
          <a:stretch/>
        </p:blipFill>
        <p:spPr bwMode="auto">
          <a:xfrm>
            <a:off x="8339401" y="4071347"/>
            <a:ext cx="1029899" cy="8745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archiveteam.org/images/3/3d/GitHub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02650" y="4071347"/>
            <a:ext cx="1934256" cy="8559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3150" y="5496437"/>
            <a:ext cx="6781248" cy="461665"/>
          </a:xfrm>
          <a:prstGeom prst="rect">
            <a:avLst/>
          </a:prstGeom>
          <a:noFill/>
        </p:spPr>
        <p:txBody>
          <a:bodyPr wrap="square" rtlCol="0">
            <a:spAutoFit/>
          </a:bodyPr>
          <a:lstStyle/>
          <a:p>
            <a:r>
              <a:rPr lang="en-US" sz="1200" dirty="0" smtClean="0"/>
              <a:t>Fireworks – </a:t>
            </a:r>
            <a:r>
              <a:rPr lang="en-US" sz="1200" dirty="0" err="1" smtClean="0"/>
              <a:t>Adeladie</a:t>
            </a:r>
            <a:r>
              <a:rPr lang="en-US" sz="1200" dirty="0" smtClean="0"/>
              <a:t> </a:t>
            </a:r>
            <a:r>
              <a:rPr lang="en-US" sz="1200" dirty="0" err="1" smtClean="0"/>
              <a:t>Skyshow</a:t>
            </a:r>
            <a:r>
              <a:rPr lang="en-US" sz="1200" dirty="0" smtClean="0"/>
              <a:t> 2010. By Anthony Cramp. </a:t>
            </a:r>
            <a:r>
              <a:rPr lang="en-US" sz="1200" dirty="0"/>
              <a:t>CC BY 2.0 </a:t>
            </a:r>
            <a:r>
              <a:rPr lang="en-US" sz="1200" dirty="0">
                <a:hlinkClick r:id="rId7"/>
              </a:rPr>
              <a:t>http://www.flickr.com/photos</a:t>
            </a:r>
            <a:r>
              <a:rPr lang="en-US" sz="1200" dirty="0" smtClean="0">
                <a:hlinkClick r:id="rId7"/>
              </a:rPr>
              <a:t>/ </a:t>
            </a:r>
            <a:r>
              <a:rPr lang="en-US" sz="1200" dirty="0" err="1" smtClean="0">
                <a:hlinkClick r:id="rId7"/>
              </a:rPr>
              <a:t>anthonycramp</a:t>
            </a:r>
            <a:r>
              <a:rPr lang="en-US" sz="1200" dirty="0" smtClean="0">
                <a:hlinkClick r:id="rId7"/>
              </a:rPr>
              <a:t>/ 4428561177/ </a:t>
            </a:r>
            <a:endParaRPr lang="en-US" sz="1200" dirty="0"/>
          </a:p>
        </p:txBody>
      </p:sp>
      <p:pic>
        <p:nvPicPr>
          <p:cNvPr id="15" name="Picture 4" descr="Creative Commons Licens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18468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097280" y="286603"/>
            <a:ext cx="10058400" cy="1450757"/>
          </a:xfrm>
        </p:spPr>
        <p:txBody>
          <a:bodyPr>
            <a:normAutofit/>
          </a:bodyPr>
          <a:lstStyle/>
          <a:p>
            <a:r>
              <a:rPr lang="en-US" sz="4400" dirty="0" smtClean="0"/>
              <a:t>Vireo Open-Source</a:t>
            </a:r>
            <a:endParaRPr lang="en-US" sz="4400" dirty="0"/>
          </a:p>
        </p:txBody>
      </p:sp>
      <p:pic>
        <p:nvPicPr>
          <p:cNvPr id="4098" name="Picture 2" descr="http://blogs.law.harvard.edu/dplaalpha/files/2012/12/harvard-libra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097" y="2558127"/>
            <a:ext cx="3015624" cy="22282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g2.wikia.nocookie.net/__cb20130613213108/logopedia/images/5/51/Johns_Hopkins_University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961" y="2465566"/>
            <a:ext cx="3731806" cy="9043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ecurity.ncsa.illinois.edu/images/uclogo_vert_bol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365" y="3624214"/>
            <a:ext cx="2902275" cy="114912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eb-ext3.me.gatech.edu/sites/default/files/styles/large/public/GeorgiaTechLogo-rv-539%2B124.jpg?itok=8_8f1p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6925" y="734112"/>
            <a:ext cx="3174175" cy="1454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13108" y="5204302"/>
            <a:ext cx="2685143" cy="523220"/>
          </a:xfrm>
          <a:prstGeom prst="rect">
            <a:avLst/>
          </a:prstGeom>
          <a:noFill/>
        </p:spPr>
        <p:txBody>
          <a:bodyPr wrap="square" rtlCol="0">
            <a:spAutoFit/>
          </a:bodyPr>
          <a:lstStyle/>
          <a:p>
            <a:r>
              <a:rPr lang="en-US" sz="2800" i="1" dirty="0" smtClean="0">
                <a:solidFill>
                  <a:schemeClr val="accent2"/>
                </a:solidFill>
                <a:latin typeface="Palatino"/>
              </a:rPr>
              <a:t>and more…</a:t>
            </a:r>
            <a:endParaRPr lang="en-US" sz="2800" i="1" dirty="0">
              <a:solidFill>
                <a:schemeClr val="accent2"/>
              </a:solidFill>
              <a:latin typeface="Palatino"/>
            </a:endParaRPr>
          </a:p>
        </p:txBody>
      </p:sp>
      <p:sp>
        <p:nvSpPr>
          <p:cNvPr id="3" name="AutoShape 2" descr="data:image/jpeg;base64,/9j/4AAQSkZJRgABAQAAAQABAAD/2wCEAAkGBxMREhUTExIVFBUXGB8YGBcXGBgSIBgWFhgcGRkXGBcZHCggHiElGxQXITEhJSkrLi4uGB8zODMsNygtLysBCgoKDg0OGxAQGywkICYvLiwtLC0sLCw0NCwsLSwsLCw0NCwsLCwvLDIsLCwsLCwsLCwsLCwsLCwsLCwsLCwsLv/AABEIAI0BZgMBIgACEQEDEQH/xAAcAAEAAgMBAQEAAAAAAAAAAAAABwgEBQYDAgH/xABLEAACAQMBBQMFCwgHCQEAAAABAgMABBEFBhIhMUEHE1EiYXGBoRQjMjNCUmJzkbGyNVNygpKzwdEVFyRUk9LwCCU0Q0Rjg6LC0//EABoBAAIDAQEAAAAAAAAAAAAAAAADAQIFBAb/xAAzEQACAgECAgYJBAMBAAAAAAAAAQIDEQQSITEFUWGBscETIjJBQnGRofAUUtHhJDM0Ff/aAAwDAQACEQMRAD8AnGlK5raPbzT7AlZ7lRIP+WmZX9arnd/WxUpN8gOlpUN6p27JnFtZs30pnEf/AKIGz9orl9Q7YdTkzuvDD9XHvEeuQt91dMNHbL3Y+ZR2RRYylVVn221Gb4d9cfqOYf3e7SG4lk+HLK/6cjv+ImumvoucuckUdyRadpVHNgPSQK+PdSfPX9oVW2z06M8TGn7IP8K3cNhHj4tP2V/lTJ9FqPx/b+xL1aXuJ6WVTyYH0EGvuoJSwj/NJ+yv8qyETd+CSn6DMn4SKS9B1S+39gtYuom6lQ3Hq1zH8C5nHpcy+yTerMh27vY+bRyj6aYP2oVHsNUegs9zTGR1MGSxSo+sO0+M8J7dk88bCQfYd0/Zmur0faS1ujiGZWbGdw5RsdfJYA1zTosh7SHKSfI21KUpRYUpSgBSlKAFKUoAUpSgBSlKAFKUoAUpSgBSlKAFKUoAUpSgBSlKAFKUoAUpSgBSlKAFKUoA/G5Gqg7SR97qcyFt3fuWXePHG9JjJ9FW9fkfRVPdo3Zb64dDhluHZSOjLISCPWK6NPGTzt54KyJb0nYKzCGMWiXXdjfkl7ySFpI2VhwUt5Dhlz5Jxgc+OBk6PsJYJCze4xcRqx3pJJHDlXUEDdHLd38cBkgA8TwrV7IbWTXkBd7RppVDo8qyBd8kZXI4YAz8HBHHNdRpOrTXcsgTT1QqULB5BECjREAMoXPBwSDz8npS5SZTJGPaBspHp9yghYmGZSyK28GjZSA6He4keUpBPHj5snF06KpI2/2MuLqIXKzGae3Uq0A8od18IhPlFwMHJ4sAOuM8HpcYYAjiDyr0HRtylTxfFfiOa/hxNtYxVuoYeFYljBW9ghFU1FvE4JPLMVYK1tswuLqSDvAiwKrMp3x3rPnyN9PKjUAcWAJ4iulEIrl9eSewmN9bt5Dbq3EWdzvFDYBD4yMZ4nwzXBZa2uA6iK3esdDe6NEY1YxPAsnvkbLKz5QKGMMnE7u9x8scQCOOa2lxsnbtmJoTbuRvJIjySgDkAwyQcHnveo+Gol1mWFGYaa2NyUBd5XVd4AoAOIUDBHQcTwrfaZPcSosqxJaxkB1kMvelYii5XdxgjgSCx4ZHDhXE7Zrk39TQUY9RFdzGVJU4ypKnHEZUkHB9Irf9mjf7xi9D/u2r52x2cayYeUZIn+BIeJJ5lXPzuZz14nxA+ezdsalB59/909bNklZQ5LqFQ4SwycqUrXa5qvuWMSC3nuMnG5AgkbkTkgsOHDx6isJJt4R2GxpUf3Xa5ZQv3c8N3A/Pdlh3Dg9cb2elfD9sulj5cx9ER/iaf+lu/ayNyJDpUZP236cMe93R9EcfD7ZKzbTti0t/hSSx/pxMfwb1D0l6+BkbkSBStdo2vW14u9bzxygc91gSP0l5j1itjSGmnhlhSlKgBSuI1PtLgtc+6LO/hXe3Q7wAKfQ2/j+NYf8AXLpeM783o7o/zxT1pbnxUWRuRIdK43RO0OG8ZBBaXzozbveiAd2vHGWff5DrjOMV2VLnXKDxJYBPIpSlUJFK5zaDbqwsSVnuUDjnGmZGB8Cq53fXiuHvu3e2X4m0mf8ATZIvu3q6K9LdZxjFkOSRLdKhcduMrDK6YSPHvmPtENfMXb2M+Vp5HjifPsMQ++m/+fqP2/dfyRvRNVKi6w7cbFyBJDcRefCSAekht72V0Vn2naVLjF4i5+erx/aWUClS0t0ecX9CdyOvpXldTbiM+6zbqlt1BvM2BnCjqT0FcVf9qFvb4NxZ39uCcAywBQTz4NvkHkeXhS4VTn7KyDaR3VKj1e2TS/zko/8AE38K/f649L/OS/4TUz9Ld+x/QNyJBpUe/wBcml/nJf8ACase87bNNQeQtxIfooq/aXYezNC0l7+B/QNyJKrzhnVwSjKwBwSpDYI5jh1rW3Ra5tFZUIMixu0RIyUJV5ITnycsm8nEgceJArV7MafKku8wbATBdt9d7IjxGFc5O6yyHe+CN7yfhOBztYJOqpSlAHzJyPoqne0P/GXP18n7xquJLyPoqnO0B/tdz9fJ+8au/o//AGP5FJnUdlW1q6fcmOY4t5sAsf8AluOAf0ccH1HpU6Xls/eJeWm5ISu5Im8AJos7ylX5B1JYrngd5gcZBFVpWG6amrZaO2jjsrVrd0maAzXDJLJAIYlVvfJdx1yzMEGDyyc8qXr6o12ZT5lY8USJFqqSTBFDwXITeEcq7neRg8VyMqwBPNSSuQeRIMdbS6YIL+RVUosoE6r80yEh1BHD4aMeHDDCubl2ttheOxjmWycqI5lbekR04d8HcNIAT8neBx0ySK6nTGutWud0lGEAMTXK/BaMOxWQqOG+y48leGcngDU6VypszJYWOPkKuW+GFzM/RNOed+7iAzwLueIjU9T4k9F6+YZI7+LZ+FYRCAeHHfPFi55sT1z4cscBjArI0nTY7aMRRjAHEk8SzdWY9Sf9cKzc0i29zlktVRGC48zibqwaJt1vUehHiKwNV05Z4ZIm5OpU+uu/u7VZV3W9R6g+Irl720aNsN6j0I8RUxnkXOnbxRrdgNohIvuK6IW6hG6Q2B30Y4LKmeeQOIHI1tNPimsPee5ea2X4l4sM0SfmpI8gkLyVlzwwCMjJ4/WrCKe+sQ0aSgSM0gbHCIIwLMegDFfXiso3dpJaSzpBMod3itg1xOBKEUDvdzvCFQPvcxyUdTilyj62ENjLMcs6SWCO+tHSEiSGQHc4EGCZOQKnBADjBU8V4jkfJjrs3OdStj+n+6evzZ3a4xIWUdzfQhO9hYIkN3EGCEqEQbrgEEMASMdVyA7O5M6nAfFnP2xvyrv0qmqbE1w88ESxuRPFKUrOOgi//aCs1bT45MDejnXDdQrqwZQfAkKf1RUZ9jFhFPqaJNGkqiN23XUOMgcDg8OFS126/kp/rY/xVF3YT+VU+qk+6tvSyf6KfZkVL2iwo0e3AwLeEDw7tMfZiuY2n7L9PvFOIVt5ekkICYPiyDyW488jPnFdrSsiFs4PMW0MwipGt6XdaReGMu0csZ3kkQld5TydT4HiMeYg9anvsp27/pOEpLgXMQG/jgJFPASAdPAgcAccsgDT/wC0DoqyWcd0B5cDhSf+3LwI/bCfafGou7I9QaDVbYg4EjGJh4iQEAH9bdPqramo6vS72vWXl/Iv2ZFpaUpWCNNTtbZLPZXMTjIaFx44O6SGHnBAI84qn9XL1b4iX6tvwmqaVudEP1Zr5CrC5ek2iwwRRIN1URVAHQKoFZdfijAxX7WI3l5GnhfXkcMbSyuERBvMzHAAHWoI2p7RL3Vp/cemq6Rsd0bvkyS+LM2fITHTI4ZyeOB49t22huZzZQt7zC2JMH4yYcwfMh4Y8cnoKkbsg2MWwtRLIv8AaZ1DOTzRDxWMeHDBbz+OBWnXVDTVK6xZk+S8yje54Rqtkuxe1hUPen3RLzKAlI1PgMYZ/ScA+FSLp+j29uN2GCKIDoiKn3Cs6lcNuosteZsskkKxrywimBWWKOQHgQ6q4x6CKyaUpPHIkjvabsfsLkEwqbWU8QY+KZ88ROMfo7tQjd7LzWWoxWlyoyZYxkHKujuAGU+B4/YR0q2VR92raUskmmzgeXHfRR5+hK4zn9ZF+01paPW2J7JPKZSUUSDWp2tslnsrmJxkNC48cHdJVh5wQCPOK21YmrfES/Vt+E1nQeJJl2U0q2kexGm4H9gtuX5pP5VUurqRch6K2ulpyjsw8c/IVWc5JsBphGDYwepd32io27UuzC2toFuLMNFiRUdCzOu7I26GBYkghmUYzjB+2bqx7+yjnTu5UDplW3T4owdT6mUH1VmU6qyuae54LuKZ7quAB4V+0pXMWFKUoA+Jfgn0GqcbQf8AF3H10n7xquPL8E+g1TfX/wDirj66T941d2geLH8ikxpeoT27F4JnhZhukoSuV8D6wDW1s9Xvs8NQuhnwmk68/lVoIzXZ7AbJTanLhMxwIffZscvoJngXI9Q5noDrWVaaKdliQiW/lE3+yGiT6jIVDFgDme4cb26T0HRpCOnTmfPOOkaXFaxLDCgVF+0nqzHqT1NfGj6ZFaxLBAgSNBwA45PVmPMkniSeda7a/auLT4wT5cz8IogcFyOpPyVHVvvJAOLqNRPUyUYrhySGwgoLJ77T7RR2UeSN+RsiOIHBcjqfBRkZbp6SAYh1DVr+K5GoRzGSYcJIckRtHz7tF6AdDzzx6mvsXU13Lk5muJTjA4ehEHyUX2cSTzNd0mwOLYAyZufhFuIT6sDwHzuZPHlwHQ9NTRFRtfrP7CXOc3mPJG+2O2qg1KASwnDDhJGfhRt1Vh/Gtxd2yyqVYcPaD4ioEvYbjT7n3Va5jmQ4liPASqOYYePgal/Yva6DU4O9iOHHCSM/CRvAjw8DXFdTKp9nuY6FimjktU2WaD3v3VdqmSyBJ5EAyd7yd055nOM8K0kySRZBu7qRcEbkk7yKc+IYnNTFe2izIUccD16g+I89RJtjYSWr7r8QfgN0YfzHUdPsrq0ShZLDXE5b4zi+D4HK6hKCa2XZu/8AvO29Lfunrm7ufjW67MpM6pbfpP8AunrX1KxXJdj8CK+DRYmlKV5k0CPe3X8lP9bH+Kou7Cvyqn1Un3VKPbr+Sn+tj/FUXdhP5VT6qT7q2dL/AMU+/wAELl7SLJ0pSsYYcZ2wgf0Rdb3gmPT3yY9tQh2P2Bm1a3wOEZaRvMEU4P7RUeupT7ftYWKwW3z5c8g4f9uLyyf2twevzV89heyJtbdryVcS3AAQEcVg5j0b5w2PBUrXos9FopN/E3jwFtZkSjSlKyBhiat8RL9W34TVNKuXq3xEv1bfhNU0rb6I5T7vMVYXWrRbc637hsLi4HwkTCdffHIROHXymBPmBre1FX+0NelbKGIHHeTZPnVEPD7WU+qsvTV+ktjF9YyTwiH9hNM92ajbQv5QeUM+9x3lTMjg+lVI9dW1qtnYVAG1VCfkRSMPSRu/c5qyddvSss2qPUitfIUpSssuKUpQArHvLGOYKJEDhHWRc8cOhyrDzg1kUoTwArF1X4iX6tvwmsqsXVfiJfq2/CamPMCmdXUi5D0VSurXR9oGmYH9ug5fOrc6WhKWzas8/IVBnUUrmG7QtLH/AF0P2k/cK1t72o2XewQWz+6ZZpkjwoZVUO4UuXK44AngM+ocayFp7X8L+gzKO5pSlJJFKUoA+ZBwPoqnG0sZW8uQeffSe1yR7DVyarbr+xUl1rNynwIQ4d38FYfBUdWJDeYc/MejTT2SyVkaLYDYuXU5sAmOBD77L4ddxM83I9Q5noDZbR9MitYUggQJGgwFHtJPMkniSeZrTbOWkdvEsMSBEQYAHtJPUk8STzrw2421h0yHebDzMPeogeLH5zeCjqaL7Z3Sw+5EIydt9sYtNi3m8uZ+EUQOCx8T4KOp/jULQXFzfXO8cz3UxwAOACj5I6JGoPP0niTx0cMl3qt5njNcSn0BVHsRFH+iTxsJsPshFpsWAe8mcDvZcc/or4IOg68zXbFw0UMvjY/sKknN49x7bGbKJYJkkSTuPfJPbuIDyQH1nmegHSVh6lqMdvE00zhI0GWY9P5noB1qKpe1aeO6Ezw4sG8ndAzIgzwlbzn5vQefnn7Lbt0+L62MzGOEd7tjsut6mUISdR5LdGHzH83gen2ioPla5026NxBmKeM4liPJx1Vh14dfQRVi7C9jnjWWJw6OMqwOQQa57brY5NQj3lIS4UeQ/Rh+bk+j4HmCfSC7T3xx6K32fApOt53R5mTsRtfBqcAliO644SRnmjfy8DW01rSoruJoZVyp5EcCrdGU9CP9cKrMlzc6VdmWMGKeM4kibkw6qw5EEccjnkEVYLYnbCDU4BLGd1xwkjPNG/l4Gl3Uyonw7mWjNTRCW2mz82nzd3JxVsmOQDAdR9zDIyvT0EGsrsnG9qtt5i5+yF6m7aLSIb2FoJ13lPEEcCjDk6Howz94OQSKjzs12MmstWk70byRws0coGFffYKMeBxvZXp5wQT3R1qsqkpc8PvFeixJY5Ex0pSso6iPe3X8lP8AWx/iqDtgNpRpt4ty0ZkUKylQd04YYyCR08KnHt1/JT/Wx/iqKexG3STVEV0Vx3bnDAMM48DW5onFaObksrj4IVL2iT7Ptr01x5QuIj4NGG+zcY18an22afGpMSzTN0AXuxn6TMcj1A13f9BWv91g/wAJP5VxXah2dxXlsZLWFI7iIEqEUJ3q9Yzujieq+fhwya4anpZTSlFpfP8Aou92DldiNJfaG7fUb5kaKJgiW4OeXlKpXogznj8I56ZqcBVTdhtqpdLuhKuSh8maPlvpniMHkw5g9D5iatPpWoxXMKTwsHjkXeVh4ecdCDkEdCCKZ0lVOE1+33dnYRBmXSlKzS5iat8RL9W34TVNKuXq3xEv1bfhNU0rb6I5T7vMVYXWqHf9o6ImKzboHkX1sqkfgNTFUc9vGnd7phkHOGVH9TZjPtkB9VZ2iltvi+3x4F5ciMewqcLqqA/LikUenG/9yGrKVULY3V/cd9b3B+DHIC3X3s+S/r3GareKwIyOINdfS0GrVLrXgRXyP2lKVlFxSlKAFKUoAVi6r8RL9W34TWVWLqvxEv1bfhNSuYFM6sqOx7SiB71IOA5Sv/E1WqrqRch6K3elLZ17Nja58u4VBJkeSdjGmEcBOvnEn8wa5a27PBpmtWBjkaSCV3KlgN5WijZt1iAAc8CDgcjw4cZurDu9NjlkhlcEvCzNGckYLoUOR18ljWZDWWrKlJtNNfYu4ozKUpXIWFKUoAVG+2cHubUIp+SXCd0x+muWjyenyx+sKkitFtpovuy1eMcHHlIfmuvFSPQQD6qtB4eSsllHA7UbZR6dFvHDysPe488z85vBRUNxrd6tedZp5T6Aqj2Kij/WTXlcWV3eXrROC9wWIbPAKFOCT4KP9c6nPYHQIdOi3Ew0jfGSkcWPgPBR0Hr511ws2etFcfAqbvYTY6HTId1MPK+O9lIwWPzR4KOg9Z41vdV1SK1ieaZwkaDJY+wDxJPAAcTWHqOtQ2sLTTOEjQZJPsAHUnkAOdV12+23m1OXJykCH3qLPL6b45ufZyHUlNdUrp8fm2Tk2u123L6lOMhlgQ5ihGWP1kgHNvYufWcKHVEbyDlieG4FLHzjdAzXc9ndrHFYwPH713+VuJFcSlkO8GZ4sHdCkhd4Y3cjNdlDBmYuzsFYND7rWMBpE3VIVzu44ENh/He5ZFd9XSHoY7IRWPzmJlUpPLZFGxu2T6RMVyz2jN75EchoWPylU8R6P9GwmnX8dxEssTh0cZVhxyDUb9qdrHLpsk8wQzQSKqSZ3WIaUJuFMAgNG2/jJ6Hz1HGwm20mky7pzJaOfLTmUJ+Un8utcs6/TRdsFjHNefy8C8Xte1kzdomxEepR7y4juUHvcnRhz7uTHNT0PNScjqDX21vbrSbwuoaKaM7skbcmHMhgOBBHEEcDkEVaOx1KO4iWaJw8bjKsK47tF2Ni1OPIxHcoMRyeI593JjmpPI81JyOoNablt9HZ7PgWa45Rn7H7Xw6lCJIzuuOEkZ5o38R4Gup0lM7z+J3R6F5n9okfqiqy7CaVfR6rHbxBoZg2JQwyFjHFywHAjd4g8jlcHiKtPDEEUKOQGB6qTbU65YLI+6UpSyxHvbr+Sn+tj/FUXdhX5VT6qT7qkrt+kxpgHzp0H/q5/wDmox7DpQNWiHzkkA9O4W+5TW1pV/gz7/AVL2iy9KUrFGkEdt+wvdOdQt197c+/qPkyMfjPQxPH6XH5XDTdkO3vuCb3PO39llPM/wDKkPJx9E8m9R6HNi7q3SVGjdQyOCrKRkMrDBBHnBqrvaVsW+l3JUAm3kJaF+fDqjH5y59YweuBtaO6Oor9Bb3fnWhUlh5RaYHPEV+1CfYx2iABNPunx8m3kY/ZCxP/AK/s+AqbKzNRRKme2QxPJiat8RL9W34TVNKuRrr7ttOTwxE5+xDVN61OiOU+7zF2F1VORmsXV9PS5glgk+BKhRvQwxkecc697Zsop8VB+0V6Vi5w+A0pvrWlyWk8lvKMPGxU+fHIjzEYI8xFWA7FdrxeWotpG9/t1xx5vCOCMPHd4Kf1T1r57X+z436e6bdR7pjXBXl3yD5P6Q448eXhiBNI1OexuFmiJjljbqMcRwZGXwPEEV6D1ddRj4l4/wAMT7LLi0rkNgtv7fVEABEdwB5cJPHhzZD8pfaOvTPX1gzrlCW2SwxqeRSlKoSK8L27SFGklcIijLMxwAPEmveo77Y9TUwwaeD75eTRoQOYiEi5b1tujz+V4GmU1+kmo/mPeQ3hEiA1iat8RL9W34TWUBWDrzhbacnkInJ9AQ1SPNElOKupFyHoqldXTgbKqR1A+6tnpj4O/wAhdZ90pSsUYKVpNm9cN292MLuwXLQKRnj3ccZYtx577OOGOAHprd1aUXF4YClKVUBSlKAIx260f3FcG/iX3uQBbgAcQB8GQejJyPD0CsW51qKCIzO4CAZzzznkB4k1KlxAsilGGVIwQarh2u7Fz2ZDRlntASVXmIiefDw+70U+u3EcMo48Tl9sdrptRkBYlYUPvceeX0m8WPs5Drnnwa8ga+ga7KLVFYQNHY9mV5cC6NtDP3QnQqQVDhiAcDB5HBY8Klq6t9SjmiMt0ohlmKMwjTh30YUAg8B5caqCOOZTVeba5eJ1kjYq6EMrDoQcg1YPZXtCtNStWjulaNt3dlyr7mejLIoIXOMjJBBHDOM1x6iOJ5XIjB1d7s5BIhW93rpXXcLyboCD5JAQDd4k4ccQTz41X/bvZiTTLkwOS8bDeikI+HGTjB6bw5Eeg8iKmiHawRKqRTx6ipO6FQHvinyslcxuQM89zPWtH2wW0NzpKXUMgkWGVSh47yq57t4jniMNu5VsEFMHlV9HqHVYup8yJRUkRnsNtrLpcm6cvbOfLT5v0k8D99Txa6tFPEs0bho2GQwPTz+GKq5vVO/YnsXPDGbi5ZlifDRW58eYlcHl5h6z0p+s08YPfHk/cRHL4Ei6FpoDG4dAJXXcBwAwiB3gpPPiTnHT7a3VKVnt5GpYFeVzcpEheR1RFGWZiFCjxLHgK9a854VdSrqGU8CrAMCPAg8DULtJIT7d9rLa4hgtreZJiJO9do2EiruqyqN4cMnfbgD048xUc7Ba0tjqFvcvncRjvY44V1KMcdcBycearSpoNqOVrAPREg/hX2+jWzc7eE+mND/CtSrXV11ei2vHH39fcUcW3kw7Pa6wmKiO9tmZiAq96gYk8gFJznjyxW6rXx6FaqwZbWAMDkERICCORBA4GthWbLb8Oe8uK1W0+z8OoW7W865VuII4FHHJ0PQjPrBIOQSK2tKiMnF5XMCqW2Wwl3prnvELw58mdAShGeG98w/RPqzzruOz/tiMKrBqG86jgs48pgPCUc2x84cfEE8anUitfLoVqxy1tAx8TEh9pFaU9fG2G26Ge1PBTZh8Di9vNv7A6bcCG6jleWMxIiNlsyjdJK8wAGJ445eNVtq4Y2etP7pb/wCFH/lr2/oe3xj3PDjw7tP5UabXV6eLUYt57f6CUWzlNiu0Cxms4O8uoYpVjVZEldYiHUAEjfIyDjII8fHNdna3KSoHjdXRhlWQhwR4hhwNYR2ftD/0lv8A4Uf+Ws6CFUUKihVHAKoCgDwAHAVw2ODeYpossnpXC7e9mVtqWZV94ufzijIfHSROvhvDB5cwMV3VKiu2dct0Hhg1kqrruw2paa++0L4Q5WeDedRj5W8vlJ+sFNdDs320XtuAlwi3Sjqx7t/2wCD61J89WJrUajsxZXBzNaQSH5zRqT+1jNaD6QhYsXQz2r88yuzHJnC2nblYNjvIbmM/oo4HrDg+ysiXtr00DIFw3mEa/wD04FbWbsp0ljn3Jg/RlmX2B8CvMdkukf3Un/zT/wCel7tF1S+38h6xx+t9uy7pFpatvHk05AA/UQnP7QrmezeO61XWI7qcvKI27ySQjyV3AdxBgbo8orhR0yamix7P9MhxuWMJxy31732yE10UECxqFRVRRyVQFA9AFS9XTCDjTDDfDLDa3zPSuC7SdtLOOwuoluYpJXjaERxusjBnBQ7wU+TugknOOXjXe1rm0G1JLG1gJJyT3SZJPEknFcdUoxknJZLMp1Ux7I9tYggSG7t3cxqEEkZGWCjA3lbHHAHHPHwFTN/RFvjHueLHh3afyrxOz1of+kt/8KP/AC1o3dIVXLE4fcooNEff16WP93uvsi//AErTbQ9ue9GVs7ZkcjAklIO55xGuQT4ZOOXA8qlR9k7Budjan/wR/wCWvkbH6f8A3C1/wIv8tIjbpE87H9ScS6zn+xW1ZNLjd870zySktnJy5UMSeJyEBz1zXd18xxhQFUAADAAGAAOQAHKvquS2e+bl1sslgUpSlkilKUAKx7+ySdGjkUMrDBB41kUoArX2mdlstkzT2yl4DxKjiU9A6j/XojHNXfljDAqwBB5g8aiPtA7HI7gtNZ4jk5lPksf4Hz/fVlIjkQBChZlUYyxAGSEGSccWYgAeckAVKGxMk2m21xGlxai5nZFRDc25WJRkNMzCTBOGOFUk+SDg8qjvWtEuLRzHPEyEHHEcD6DyNa6iUnLgwwSv2vbVztJBHE8bRREOkqPFN3kyrhmKqzboG+RusOOTzFcztDte95Gscad00oC3McYASaRGHdOqdG4DJHHkOIFa/ZTYy81F8W8JK54yN5KL6W6+gZNWG2A7MLbTMSNie4/OMBhOHKNenp58amG1YbIOT7LOyfuyt3foN7g0cB47vg0nn8F6dfATRSlFlkpvLJSwKUpVCRSlKAFKUoAUpSgBSlKAFKUoAUpSgBSlKAFKUoAUpSgBSlKAFKUoAUpSgBSlKAFKUoAUpSgBSlKAFKUoAUpSgBSlKANfq2iwXSlJokkB+cAa5m27KdKSTvPcqsfBiWX9gnHsrtqUZIweVvbpGoVFCqOACgAAegV60pQSKUpQApSlAClKUAKUpQApSlAClKUAKUpQApSlAClKUAKUpQApSlAClKUAKUpQApSlAClKUAKUpQApSlAClKUAf//Z"/>
          <p:cNvSpPr>
            <a:spLocks noChangeAspect="1" noChangeArrowheads="1"/>
          </p:cNvSpPr>
          <p:nvPr/>
        </p:nvSpPr>
        <p:spPr bwMode="auto">
          <a:xfrm>
            <a:off x="155575" y="-1317625"/>
            <a:ext cx="6991350" cy="2752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4" descr="Creative Commons Licen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265" y="6519812"/>
            <a:ext cx="838200" cy="2952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i.forbesimg.com/media/lists/colleges/rice-university_200x200.jpg"/>
          <p:cNvPicPr>
            <a:picLocks noChangeAspect="1" noChangeArrowheads="1"/>
          </p:cNvPicPr>
          <p:nvPr/>
        </p:nvPicPr>
        <p:blipFill rotWithShape="1">
          <a:blip r:embed="rId9">
            <a:extLst>
              <a:ext uri="{28A0092B-C50C-407E-A947-70E740481C1C}">
                <a14:useLocalDpi xmlns:a14="http://schemas.microsoft.com/office/drawing/2010/main" val="0"/>
              </a:ext>
            </a:extLst>
          </a:blip>
          <a:srcRect t="19991" b="24851"/>
          <a:stretch/>
        </p:blipFill>
        <p:spPr bwMode="auto">
          <a:xfrm>
            <a:off x="4876864" y="4008228"/>
            <a:ext cx="2774237" cy="153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TDL Theme</Template>
  <TotalTime>28108</TotalTime>
  <Words>2000</Words>
  <Application>Microsoft Office PowerPoint</Application>
  <PresentationFormat>Widescreen</PresentationFormat>
  <Paragraphs>173</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Adobe Caslon Pro Bold</vt:lpstr>
      <vt:lpstr>Arial</vt:lpstr>
      <vt:lpstr>Calibri</vt:lpstr>
      <vt:lpstr>Calibri Light</vt:lpstr>
      <vt:lpstr>Helvetica Neue</vt:lpstr>
      <vt:lpstr>Palatino</vt:lpstr>
      <vt:lpstr>Retrospect</vt:lpstr>
      <vt:lpstr>TDL Forum</vt:lpstr>
      <vt:lpstr>Agenda</vt:lpstr>
      <vt:lpstr>Reports</vt:lpstr>
      <vt:lpstr>PowerPoint Presentation</vt:lpstr>
      <vt:lpstr>15th International PASIG  Meeting</vt:lpstr>
      <vt:lpstr>          Member Summit</vt:lpstr>
      <vt:lpstr>Operational Updates</vt:lpstr>
      <vt:lpstr>Vireo 3 release</vt:lpstr>
      <vt:lpstr>Vireo Open-Source</vt:lpstr>
      <vt:lpstr>TDL-hosted Vireo</vt:lpstr>
      <vt:lpstr>PowerPoint Presentation</vt:lpstr>
      <vt:lpstr>Upcoming Events</vt:lpstr>
      <vt:lpstr>Training</vt:lpstr>
      <vt:lpstr>PowerPoint Presentation</vt:lpstr>
      <vt:lpstr>PowerPoint Presentation</vt:lpstr>
      <vt:lpstr>PowerPoint Presentation</vt:lpstr>
      <vt:lpstr>More workshops and tutorials!</vt:lpstr>
      <vt:lpstr>    </vt:lpstr>
    </vt:vector>
  </TitlesOfParts>
  <Company>The University of Texas Libraries (UTAustin)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TDL Forum</dc:title>
  <dc:creator>Hanken Kurtz, Debra A</dc:creator>
  <cp:lastModifiedBy>Kristi L Park</cp:lastModifiedBy>
  <cp:revision>319</cp:revision>
  <cp:lastPrinted>2014-01-08T18:40:12Z</cp:lastPrinted>
  <dcterms:created xsi:type="dcterms:W3CDTF">2013-08-20T18:31:14Z</dcterms:created>
  <dcterms:modified xsi:type="dcterms:W3CDTF">2015-03-18T18:53:34Z</dcterms:modified>
</cp:coreProperties>
</file>